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1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1A9BA7-C2A4-479D-A9B3-ABE7302F6935}" type="datetimeFigureOut">
              <a:rPr lang="th-TH" smtClean="0"/>
              <a:t>24/04/63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B97BF-D8E1-4352-9C92-D15FDBB7D77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5250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685800" y="1122361"/>
            <a:ext cx="77724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143000" y="3602041"/>
            <a:ext cx="6858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B9D4FE-F081-40E7-A56B-ACDFB8889D5D}" type="datetime1">
              <a:rPr lang="en-GB"/>
              <a:pPr lvl="0"/>
              <a:t>24/04/2020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154EB99-0A52-4A82-A238-BCB83EE8A8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41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B15840-B832-4DEE-95EC-2F0B0348AD4F}" type="datetime1">
              <a:rPr lang="en-GB"/>
              <a:pPr lvl="0"/>
              <a:t>24/04/2020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2879FC9-BB4B-4868-9A5A-883EDA80E22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1753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6543675" y="365129"/>
            <a:ext cx="1971674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628650" y="365129"/>
            <a:ext cx="5800725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2C57618-6C91-424B-A3C4-1FC5E56E3592}" type="datetime1">
              <a:rPr lang="en-GB"/>
              <a:pPr lvl="0"/>
              <a:t>24/04/2020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06C461-4D84-4A6C-A07F-F6B082253FB4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142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ACC457E-565C-4F5A-AFB6-66DB4A5F9A8A}" type="datetime1">
              <a:rPr lang="en-GB"/>
              <a:pPr lvl="0"/>
              <a:t>24/04/2020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0788E94-48D5-4301-BBF5-C2706C09F22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6270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3885" y="1709735"/>
            <a:ext cx="78867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3885" y="4589465"/>
            <a:ext cx="7886700" cy="1500182"/>
          </a:xfrm>
        </p:spPr>
        <p:txBody>
          <a:bodyPr/>
          <a:lstStyle>
            <a:lvl1pPr marL="0" indent="0"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F2D3807-DA2B-4134-810F-457CEFBE3184}" type="datetime1">
              <a:rPr lang="en-GB"/>
              <a:pPr lvl="0"/>
              <a:t>24/04/2020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44987B7-76D7-480F-B10A-A8DF9BE8A036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498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628650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4629149" y="1825627"/>
            <a:ext cx="3886200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6B5062-F93B-404C-A03C-C615D10C4BB2}" type="datetime1">
              <a:rPr lang="en-GB"/>
              <a:pPr lvl="0"/>
              <a:t>24/04/2020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379759A-348F-40B5-8D07-7BA5BF71114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183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365129"/>
            <a:ext cx="78867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9838" y="1681160"/>
            <a:ext cx="3868341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29838" y="2505071"/>
            <a:ext cx="3868341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4629149" y="1681160"/>
            <a:ext cx="3887388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4629149" y="2505071"/>
            <a:ext cx="3887388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4819162-2AFA-4F60-839C-E2BB13E0185F}" type="datetime1">
              <a:rPr lang="en-GB"/>
              <a:pPr lvl="0"/>
              <a:t>24/04/2020</a:t>
            </a:fld>
            <a:endParaRPr lang="en-GB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052626-BD6C-4063-AE89-D137576E6E0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44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8B22F45-9F56-4A8D-B514-78D9442B1455}" type="datetime1">
              <a:rPr lang="en-GB"/>
              <a:pPr lvl="0"/>
              <a:t>24/04/2020</a:t>
            </a:fld>
            <a:endParaRPr lang="en-GB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910A27D-62AC-439B-91C9-351C42F99D9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774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74AACDD-7DC4-4B7F-B5A9-57BBEF7CBCB0}" type="datetime1">
              <a:rPr lang="en-GB"/>
              <a:pPr lvl="0"/>
              <a:t>24/04/2020</a:t>
            </a:fld>
            <a:endParaRPr lang="en-GB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5E09B34-2D0E-4AE4-9DDF-51F6E333A85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368105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81BE57-90B3-4812-99B4-ECF77E2D356E}" type="datetime1">
              <a:rPr lang="en-GB"/>
              <a:pPr lvl="0"/>
              <a:t>24/04/2020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4216803-2038-4599-8DB9-0B9ABEEE4DBC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5453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629838" y="457200"/>
            <a:ext cx="2949177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3887388" y="987423"/>
            <a:ext cx="4629149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629838" y="2057400"/>
            <a:ext cx="2949177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9EE6C1-3CEA-4E24-BC11-5D4EE384BF9E}" type="datetime1">
              <a:rPr lang="en-GB"/>
              <a:pPr lvl="0"/>
              <a:t>24/04/2020</a:t>
            </a:fld>
            <a:endParaRPr lang="en-GB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5D248D8-C3D9-4F5D-A99E-3495F5B97663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145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628650" y="365129"/>
            <a:ext cx="78867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628650" y="1825627"/>
            <a:ext cx="78867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3F69DF40-0ED9-402E-9337-DC8640F5B9EF}" type="datetime1">
              <a:rPr lang="en-GB"/>
              <a:pPr lvl="0"/>
              <a:t>24/04/2020</a:t>
            </a:fld>
            <a:endParaRPr lang="en-GB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028949" y="6356351"/>
            <a:ext cx="3086099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457949" y="6356351"/>
            <a:ext cx="20574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4141962-47A0-40DA-92CA-B2973C3ED4C8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bg>
      <p:bgPr>
        <a:blipFill>
          <a:blip r:embed="rId2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32"/>
          <p:cNvCxnSpPr/>
          <p:nvPr/>
        </p:nvCxnSpPr>
        <p:spPr>
          <a:xfrm>
            <a:off x="4210455" y="4264953"/>
            <a:ext cx="215999" cy="0"/>
          </a:xfrm>
          <a:prstGeom prst="straightConnector1">
            <a:avLst/>
          </a:prstGeom>
          <a:noFill/>
          <a:ln w="38103">
            <a:solidFill>
              <a:srgbClr val="9DC3E6"/>
            </a:solidFill>
            <a:prstDash val="solid"/>
            <a:miter/>
          </a:ln>
        </p:spPr>
      </p:cxnSp>
      <p:cxnSp>
        <p:nvCxnSpPr>
          <p:cNvPr id="3" name="Straight Connector 30"/>
          <p:cNvCxnSpPr/>
          <p:nvPr/>
        </p:nvCxnSpPr>
        <p:spPr>
          <a:xfrm>
            <a:off x="4214853" y="2671264"/>
            <a:ext cx="216000" cy="0"/>
          </a:xfrm>
          <a:prstGeom prst="straightConnector1">
            <a:avLst/>
          </a:prstGeom>
          <a:noFill/>
          <a:ln w="38103">
            <a:solidFill>
              <a:srgbClr val="9DC3E6"/>
            </a:solidFill>
            <a:prstDash val="solid"/>
            <a:miter/>
          </a:ln>
        </p:spPr>
      </p:cxnSp>
      <p:cxnSp>
        <p:nvCxnSpPr>
          <p:cNvPr id="4" name="Straight Connector 52"/>
          <p:cNvCxnSpPr/>
          <p:nvPr/>
        </p:nvCxnSpPr>
        <p:spPr>
          <a:xfrm flipV="1">
            <a:off x="1735330" y="4264953"/>
            <a:ext cx="220745" cy="9"/>
          </a:xfrm>
          <a:prstGeom prst="straightConnector1">
            <a:avLst/>
          </a:prstGeom>
          <a:noFill/>
          <a:ln w="38103">
            <a:solidFill>
              <a:srgbClr val="9DC3E6"/>
            </a:solidFill>
            <a:prstDash val="solid"/>
            <a:miter/>
          </a:ln>
        </p:spPr>
      </p:cxnSp>
      <p:cxnSp>
        <p:nvCxnSpPr>
          <p:cNvPr id="5" name="Straight Connector 49"/>
          <p:cNvCxnSpPr/>
          <p:nvPr/>
        </p:nvCxnSpPr>
        <p:spPr>
          <a:xfrm>
            <a:off x="1741968" y="2666811"/>
            <a:ext cx="220745" cy="0"/>
          </a:xfrm>
          <a:prstGeom prst="straightConnector1">
            <a:avLst/>
          </a:prstGeom>
          <a:noFill/>
          <a:ln w="38103">
            <a:solidFill>
              <a:srgbClr val="9DC3E6"/>
            </a:solidFill>
            <a:prstDash val="solid"/>
            <a:miter/>
          </a:ln>
        </p:spPr>
      </p:cxnSp>
      <p:sp>
        <p:nvSpPr>
          <p:cNvPr id="6" name="Hexagon 28"/>
          <p:cNvSpPr/>
          <p:nvPr/>
        </p:nvSpPr>
        <p:spPr>
          <a:xfrm>
            <a:off x="1930645" y="3799432"/>
            <a:ext cx="2279809" cy="971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+- 0 0 1"/>
              <a:gd name="f9" fmla="val 115470"/>
              <a:gd name="f10" fmla="val 25000"/>
              <a:gd name="f11" fmla="+- 0 0 -180"/>
              <a:gd name="f12" fmla="+- 0 0 -360"/>
              <a:gd name="f13" fmla="abs f3"/>
              <a:gd name="f14" fmla="abs f4"/>
              <a:gd name="f15" fmla="abs f5"/>
              <a:gd name="f16" fmla="+- 3600000 f1 0"/>
              <a:gd name="f17" fmla="*/ f11 f0 1"/>
              <a:gd name="f18" fmla="*/ f12 f0 1"/>
              <a:gd name="f19" fmla="?: f13 f3 1"/>
              <a:gd name="f20" fmla="?: f14 f4 1"/>
              <a:gd name="f21" fmla="?: f15 f5 1"/>
              <a:gd name="f22" fmla="+- f16 0 f1"/>
              <a:gd name="f23" fmla="*/ f17 1 f2"/>
              <a:gd name="f24" fmla="*/ f18 1 f2"/>
              <a:gd name="f25" fmla="*/ f19 1 21600"/>
              <a:gd name="f26" fmla="*/ f20 1 21600"/>
              <a:gd name="f27" fmla="*/ 21600 f19 1"/>
              <a:gd name="f28" fmla="*/ 21600 f20 1"/>
              <a:gd name="f29" fmla="+- f22 f1 0"/>
              <a:gd name="f30" fmla="+- f23 0 f1"/>
              <a:gd name="f31" fmla="+- f24 0 f1"/>
              <a:gd name="f32" fmla="min f26 f25"/>
              <a:gd name="f33" fmla="*/ f27 1 f21"/>
              <a:gd name="f34" fmla="*/ f28 1 f21"/>
              <a:gd name="f35" fmla="*/ f29 f7 1"/>
              <a:gd name="f36" fmla="val f33"/>
              <a:gd name="f37" fmla="val f34"/>
              <a:gd name="f38" fmla="*/ f35 1 f0"/>
              <a:gd name="f39" fmla="*/ f6 f32 1"/>
              <a:gd name="f40" fmla="+- f37 0 f6"/>
              <a:gd name="f41" fmla="+- f36 0 f6"/>
              <a:gd name="f42" fmla="+- 0 0 f38"/>
              <a:gd name="f43" fmla="*/ f36 f32 1"/>
              <a:gd name="f44" fmla="*/ f40 1 2"/>
              <a:gd name="f45" fmla="min f41 f40"/>
              <a:gd name="f46" fmla="*/ 50000 f41 1"/>
              <a:gd name="f47" fmla="+- 0 0 f42"/>
              <a:gd name="f48" fmla="+- f6 f44 0"/>
              <a:gd name="f49" fmla="*/ f46 1 f45"/>
              <a:gd name="f50" fmla="*/ f44 f9 1"/>
              <a:gd name="f51" fmla="*/ f45 f10 1"/>
              <a:gd name="f52" fmla="*/ f47 f0 1"/>
              <a:gd name="f53" fmla="*/ f50 1 100000"/>
              <a:gd name="f54" fmla="*/ f51 1 100000"/>
              <a:gd name="f55" fmla="*/ f49 f8 1"/>
              <a:gd name="f56" fmla="*/ f52 1 f7"/>
              <a:gd name="f57" fmla="*/ f48 f32 1"/>
              <a:gd name="f58" fmla="+- f36 0 f54"/>
              <a:gd name="f59" fmla="*/ f55 1 2"/>
              <a:gd name="f60" fmla="+- f56 0 f1"/>
              <a:gd name="f61" fmla="*/ f54 f32 1"/>
              <a:gd name="f62" fmla="sin 1 f60"/>
              <a:gd name="f63" fmla="+- f10 f59 0"/>
              <a:gd name="f64" fmla="*/ f58 f32 1"/>
              <a:gd name="f65" fmla="+- 0 0 f62"/>
              <a:gd name="f66" fmla="?: f63 4 2"/>
              <a:gd name="f67" fmla="?: f63 3 2"/>
              <a:gd name="f68" fmla="?: f63 f59 0"/>
              <a:gd name="f69" fmla="+- 0 0 f65"/>
              <a:gd name="f70" fmla="+- f10 f68 0"/>
              <a:gd name="f71" fmla="val f69"/>
              <a:gd name="f72" fmla="*/ f70 1 f59"/>
              <a:gd name="f73" fmla="*/ f71 f53 1"/>
              <a:gd name="f74" fmla="*/ f72 f67 1"/>
              <a:gd name="f75" fmla="+- f48 0 f73"/>
              <a:gd name="f76" fmla="+- f48 f73 0"/>
              <a:gd name="f77" fmla="*/ f74 1 f8"/>
              <a:gd name="f78" fmla="+- f66 f77 0"/>
              <a:gd name="f79" fmla="*/ f75 f32 1"/>
              <a:gd name="f80" fmla="*/ f76 f32 1"/>
              <a:gd name="f81" fmla="*/ f41 f78 1"/>
              <a:gd name="f82" fmla="*/ f40 f78 1"/>
              <a:gd name="f83" fmla="*/ f81 1 24"/>
              <a:gd name="f84" fmla="*/ f82 1 24"/>
              <a:gd name="f85" fmla="+- f36 0 f83"/>
              <a:gd name="f86" fmla="+- f37 0 f84"/>
              <a:gd name="f87" fmla="*/ f83 f32 1"/>
              <a:gd name="f88" fmla="*/ f84 f32 1"/>
              <a:gd name="f89" fmla="*/ f85 f32 1"/>
              <a:gd name="f90" fmla="*/ f86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64" y="f80"/>
              </a:cxn>
              <a:cxn ang="f30">
                <a:pos x="f61" y="f80"/>
              </a:cxn>
              <a:cxn ang="f31">
                <a:pos x="f61" y="f79"/>
              </a:cxn>
              <a:cxn ang="f31">
                <a:pos x="f64" y="f79"/>
              </a:cxn>
            </a:cxnLst>
            <a:rect l="f87" t="f88" r="f89" b="f90"/>
            <a:pathLst>
              <a:path>
                <a:moveTo>
                  <a:pt x="f39" y="f57"/>
                </a:moveTo>
                <a:lnTo>
                  <a:pt x="f61" y="f79"/>
                </a:lnTo>
                <a:lnTo>
                  <a:pt x="f64" y="f79"/>
                </a:lnTo>
                <a:lnTo>
                  <a:pt x="f43" y="f57"/>
                </a:lnTo>
                <a:lnTo>
                  <a:pt x="f64" y="f80"/>
                </a:lnTo>
                <a:lnTo>
                  <a:pt x="f61" y="f80"/>
                </a:lnTo>
                <a:close/>
              </a:path>
            </a:pathLst>
          </a:custGeom>
          <a:solidFill>
            <a:srgbClr val="FFDDDD"/>
          </a:solidFill>
          <a:ln w="12701">
            <a:solidFill>
              <a:srgbClr val="F4B1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7" name="Hexagon 4"/>
          <p:cNvSpPr/>
          <p:nvPr/>
        </p:nvSpPr>
        <p:spPr>
          <a:xfrm>
            <a:off x="238594" y="2903814"/>
            <a:ext cx="1289633" cy="1187997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+- 0 0 1"/>
              <a:gd name="f9" fmla="val 115470"/>
              <a:gd name="f10" fmla="val 25000"/>
              <a:gd name="f11" fmla="+- 0 0 -180"/>
              <a:gd name="f12" fmla="+- 0 0 -360"/>
              <a:gd name="f13" fmla="abs f3"/>
              <a:gd name="f14" fmla="abs f4"/>
              <a:gd name="f15" fmla="abs f5"/>
              <a:gd name="f16" fmla="+- 3600000 f1 0"/>
              <a:gd name="f17" fmla="*/ f11 f0 1"/>
              <a:gd name="f18" fmla="*/ f12 f0 1"/>
              <a:gd name="f19" fmla="?: f13 f3 1"/>
              <a:gd name="f20" fmla="?: f14 f4 1"/>
              <a:gd name="f21" fmla="?: f15 f5 1"/>
              <a:gd name="f22" fmla="+- f16 0 f1"/>
              <a:gd name="f23" fmla="*/ f17 1 f2"/>
              <a:gd name="f24" fmla="*/ f18 1 f2"/>
              <a:gd name="f25" fmla="*/ f19 1 21600"/>
              <a:gd name="f26" fmla="*/ f20 1 21600"/>
              <a:gd name="f27" fmla="*/ 21600 f19 1"/>
              <a:gd name="f28" fmla="*/ 21600 f20 1"/>
              <a:gd name="f29" fmla="+- f22 f1 0"/>
              <a:gd name="f30" fmla="+- f23 0 f1"/>
              <a:gd name="f31" fmla="+- f24 0 f1"/>
              <a:gd name="f32" fmla="min f26 f25"/>
              <a:gd name="f33" fmla="*/ f27 1 f21"/>
              <a:gd name="f34" fmla="*/ f28 1 f21"/>
              <a:gd name="f35" fmla="*/ f29 f7 1"/>
              <a:gd name="f36" fmla="val f33"/>
              <a:gd name="f37" fmla="val f34"/>
              <a:gd name="f38" fmla="*/ f35 1 f0"/>
              <a:gd name="f39" fmla="*/ f6 f32 1"/>
              <a:gd name="f40" fmla="+- f37 0 f6"/>
              <a:gd name="f41" fmla="+- f36 0 f6"/>
              <a:gd name="f42" fmla="+- 0 0 f38"/>
              <a:gd name="f43" fmla="*/ f36 f32 1"/>
              <a:gd name="f44" fmla="*/ f40 1 2"/>
              <a:gd name="f45" fmla="min f41 f40"/>
              <a:gd name="f46" fmla="*/ 50000 f41 1"/>
              <a:gd name="f47" fmla="+- 0 0 f42"/>
              <a:gd name="f48" fmla="+- f6 f44 0"/>
              <a:gd name="f49" fmla="*/ f46 1 f45"/>
              <a:gd name="f50" fmla="*/ f44 f9 1"/>
              <a:gd name="f51" fmla="*/ f45 f10 1"/>
              <a:gd name="f52" fmla="*/ f47 f0 1"/>
              <a:gd name="f53" fmla="*/ f50 1 100000"/>
              <a:gd name="f54" fmla="*/ f51 1 100000"/>
              <a:gd name="f55" fmla="*/ f49 f8 1"/>
              <a:gd name="f56" fmla="*/ f52 1 f7"/>
              <a:gd name="f57" fmla="*/ f48 f32 1"/>
              <a:gd name="f58" fmla="+- f36 0 f54"/>
              <a:gd name="f59" fmla="*/ f55 1 2"/>
              <a:gd name="f60" fmla="+- f56 0 f1"/>
              <a:gd name="f61" fmla="*/ f54 f32 1"/>
              <a:gd name="f62" fmla="sin 1 f60"/>
              <a:gd name="f63" fmla="+- f10 f59 0"/>
              <a:gd name="f64" fmla="*/ f58 f32 1"/>
              <a:gd name="f65" fmla="+- 0 0 f62"/>
              <a:gd name="f66" fmla="?: f63 4 2"/>
              <a:gd name="f67" fmla="?: f63 3 2"/>
              <a:gd name="f68" fmla="?: f63 f59 0"/>
              <a:gd name="f69" fmla="+- 0 0 f65"/>
              <a:gd name="f70" fmla="+- f10 f68 0"/>
              <a:gd name="f71" fmla="val f69"/>
              <a:gd name="f72" fmla="*/ f70 1 f59"/>
              <a:gd name="f73" fmla="*/ f71 f53 1"/>
              <a:gd name="f74" fmla="*/ f72 f67 1"/>
              <a:gd name="f75" fmla="+- f48 0 f73"/>
              <a:gd name="f76" fmla="+- f48 f73 0"/>
              <a:gd name="f77" fmla="*/ f74 1 f8"/>
              <a:gd name="f78" fmla="+- f66 f77 0"/>
              <a:gd name="f79" fmla="*/ f75 f32 1"/>
              <a:gd name="f80" fmla="*/ f76 f32 1"/>
              <a:gd name="f81" fmla="*/ f41 f78 1"/>
              <a:gd name="f82" fmla="*/ f40 f78 1"/>
              <a:gd name="f83" fmla="*/ f81 1 24"/>
              <a:gd name="f84" fmla="*/ f82 1 24"/>
              <a:gd name="f85" fmla="+- f36 0 f83"/>
              <a:gd name="f86" fmla="+- f37 0 f84"/>
              <a:gd name="f87" fmla="*/ f83 f32 1"/>
              <a:gd name="f88" fmla="*/ f84 f32 1"/>
              <a:gd name="f89" fmla="*/ f85 f32 1"/>
              <a:gd name="f90" fmla="*/ f86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64" y="f80"/>
              </a:cxn>
              <a:cxn ang="f30">
                <a:pos x="f61" y="f80"/>
              </a:cxn>
              <a:cxn ang="f31">
                <a:pos x="f61" y="f79"/>
              </a:cxn>
              <a:cxn ang="f31">
                <a:pos x="f64" y="f79"/>
              </a:cxn>
            </a:cxnLst>
            <a:rect l="f87" t="f88" r="f89" b="f90"/>
            <a:pathLst>
              <a:path>
                <a:moveTo>
                  <a:pt x="f39" y="f57"/>
                </a:moveTo>
                <a:lnTo>
                  <a:pt x="f61" y="f79"/>
                </a:lnTo>
                <a:lnTo>
                  <a:pt x="f64" y="f79"/>
                </a:lnTo>
                <a:lnTo>
                  <a:pt x="f43" y="f57"/>
                </a:lnTo>
                <a:lnTo>
                  <a:pt x="f64" y="f80"/>
                </a:lnTo>
                <a:lnTo>
                  <a:pt x="f61" y="f80"/>
                </a:lnTo>
                <a:close/>
              </a:path>
            </a:pathLst>
          </a:custGeom>
          <a:solidFill>
            <a:srgbClr val="FFDDDD"/>
          </a:solidFill>
          <a:ln w="12701">
            <a:solidFill>
              <a:srgbClr val="F4B1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pic>
        <p:nvPicPr>
          <p:cNvPr id="8" name="Picture 4" descr="กรมเจ้าท่า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62869" y="3087050"/>
            <a:ext cx="862736" cy="862736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Hexagon 6"/>
          <p:cNvSpPr/>
          <p:nvPr/>
        </p:nvSpPr>
        <p:spPr>
          <a:xfrm>
            <a:off x="1916564" y="2207800"/>
            <a:ext cx="2312636" cy="935998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+- 0 0 1"/>
              <a:gd name="f9" fmla="val 115470"/>
              <a:gd name="f10" fmla="val 25000"/>
              <a:gd name="f11" fmla="+- 0 0 -180"/>
              <a:gd name="f12" fmla="+- 0 0 -360"/>
              <a:gd name="f13" fmla="abs f3"/>
              <a:gd name="f14" fmla="abs f4"/>
              <a:gd name="f15" fmla="abs f5"/>
              <a:gd name="f16" fmla="+- 3600000 f1 0"/>
              <a:gd name="f17" fmla="*/ f11 f0 1"/>
              <a:gd name="f18" fmla="*/ f12 f0 1"/>
              <a:gd name="f19" fmla="?: f13 f3 1"/>
              <a:gd name="f20" fmla="?: f14 f4 1"/>
              <a:gd name="f21" fmla="?: f15 f5 1"/>
              <a:gd name="f22" fmla="+- f16 0 f1"/>
              <a:gd name="f23" fmla="*/ f17 1 f2"/>
              <a:gd name="f24" fmla="*/ f18 1 f2"/>
              <a:gd name="f25" fmla="*/ f19 1 21600"/>
              <a:gd name="f26" fmla="*/ f20 1 21600"/>
              <a:gd name="f27" fmla="*/ 21600 f19 1"/>
              <a:gd name="f28" fmla="*/ 21600 f20 1"/>
              <a:gd name="f29" fmla="+- f22 f1 0"/>
              <a:gd name="f30" fmla="+- f23 0 f1"/>
              <a:gd name="f31" fmla="+- f24 0 f1"/>
              <a:gd name="f32" fmla="min f26 f25"/>
              <a:gd name="f33" fmla="*/ f27 1 f21"/>
              <a:gd name="f34" fmla="*/ f28 1 f21"/>
              <a:gd name="f35" fmla="*/ f29 f7 1"/>
              <a:gd name="f36" fmla="val f33"/>
              <a:gd name="f37" fmla="val f34"/>
              <a:gd name="f38" fmla="*/ f35 1 f0"/>
              <a:gd name="f39" fmla="*/ f6 f32 1"/>
              <a:gd name="f40" fmla="+- f37 0 f6"/>
              <a:gd name="f41" fmla="+- f36 0 f6"/>
              <a:gd name="f42" fmla="+- 0 0 f38"/>
              <a:gd name="f43" fmla="*/ f36 f32 1"/>
              <a:gd name="f44" fmla="*/ f40 1 2"/>
              <a:gd name="f45" fmla="min f41 f40"/>
              <a:gd name="f46" fmla="*/ 50000 f41 1"/>
              <a:gd name="f47" fmla="+- 0 0 f42"/>
              <a:gd name="f48" fmla="+- f6 f44 0"/>
              <a:gd name="f49" fmla="*/ f46 1 f45"/>
              <a:gd name="f50" fmla="*/ f44 f9 1"/>
              <a:gd name="f51" fmla="*/ f45 f10 1"/>
              <a:gd name="f52" fmla="*/ f47 f0 1"/>
              <a:gd name="f53" fmla="*/ f50 1 100000"/>
              <a:gd name="f54" fmla="*/ f51 1 100000"/>
              <a:gd name="f55" fmla="*/ f49 f8 1"/>
              <a:gd name="f56" fmla="*/ f52 1 f7"/>
              <a:gd name="f57" fmla="*/ f48 f32 1"/>
              <a:gd name="f58" fmla="+- f36 0 f54"/>
              <a:gd name="f59" fmla="*/ f55 1 2"/>
              <a:gd name="f60" fmla="+- f56 0 f1"/>
              <a:gd name="f61" fmla="*/ f54 f32 1"/>
              <a:gd name="f62" fmla="sin 1 f60"/>
              <a:gd name="f63" fmla="+- f10 f59 0"/>
              <a:gd name="f64" fmla="*/ f58 f32 1"/>
              <a:gd name="f65" fmla="+- 0 0 f62"/>
              <a:gd name="f66" fmla="?: f63 4 2"/>
              <a:gd name="f67" fmla="?: f63 3 2"/>
              <a:gd name="f68" fmla="?: f63 f59 0"/>
              <a:gd name="f69" fmla="+- 0 0 f65"/>
              <a:gd name="f70" fmla="+- f10 f68 0"/>
              <a:gd name="f71" fmla="val f69"/>
              <a:gd name="f72" fmla="*/ f70 1 f59"/>
              <a:gd name="f73" fmla="*/ f71 f53 1"/>
              <a:gd name="f74" fmla="*/ f72 f67 1"/>
              <a:gd name="f75" fmla="+- f48 0 f73"/>
              <a:gd name="f76" fmla="+- f48 f73 0"/>
              <a:gd name="f77" fmla="*/ f74 1 f8"/>
              <a:gd name="f78" fmla="+- f66 f77 0"/>
              <a:gd name="f79" fmla="*/ f75 f32 1"/>
              <a:gd name="f80" fmla="*/ f76 f32 1"/>
              <a:gd name="f81" fmla="*/ f41 f78 1"/>
              <a:gd name="f82" fmla="*/ f40 f78 1"/>
              <a:gd name="f83" fmla="*/ f81 1 24"/>
              <a:gd name="f84" fmla="*/ f82 1 24"/>
              <a:gd name="f85" fmla="+- f36 0 f83"/>
              <a:gd name="f86" fmla="+- f37 0 f84"/>
              <a:gd name="f87" fmla="*/ f83 f32 1"/>
              <a:gd name="f88" fmla="*/ f84 f32 1"/>
              <a:gd name="f89" fmla="*/ f85 f32 1"/>
              <a:gd name="f90" fmla="*/ f86 f32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64" y="f80"/>
              </a:cxn>
              <a:cxn ang="f30">
                <a:pos x="f61" y="f80"/>
              </a:cxn>
              <a:cxn ang="f31">
                <a:pos x="f61" y="f79"/>
              </a:cxn>
              <a:cxn ang="f31">
                <a:pos x="f64" y="f79"/>
              </a:cxn>
            </a:cxnLst>
            <a:rect l="f87" t="f88" r="f89" b="f90"/>
            <a:pathLst>
              <a:path>
                <a:moveTo>
                  <a:pt x="f39" y="f57"/>
                </a:moveTo>
                <a:lnTo>
                  <a:pt x="f61" y="f79"/>
                </a:lnTo>
                <a:lnTo>
                  <a:pt x="f64" y="f79"/>
                </a:lnTo>
                <a:lnTo>
                  <a:pt x="f43" y="f57"/>
                </a:lnTo>
                <a:lnTo>
                  <a:pt x="f64" y="f80"/>
                </a:lnTo>
                <a:lnTo>
                  <a:pt x="f61" y="f80"/>
                </a:lnTo>
                <a:close/>
              </a:path>
            </a:pathLst>
          </a:custGeom>
          <a:solidFill>
            <a:srgbClr val="FFDDDD"/>
          </a:solidFill>
          <a:ln w="12701">
            <a:solidFill>
              <a:srgbClr val="F4B1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10" name="TextBox 3"/>
          <p:cNvSpPr txBox="1"/>
          <p:nvPr/>
        </p:nvSpPr>
        <p:spPr>
          <a:xfrm>
            <a:off x="234013" y="4105143"/>
            <a:ext cx="1324398" cy="1200332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b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ฐานข้อมูลเรือ</a:t>
            </a:r>
            <a:b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</a:br>
            <a: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กรมเจ้าท่า </a:t>
            </a:r>
            <a:b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</a:br>
            <a: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51</a:t>
            </a:r>
            <a:r>
              <a:rPr lang="en-US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,</a:t>
            </a:r>
            <a: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136 ลำ</a:t>
            </a:r>
            <a:endParaRPr lang="en-GB" sz="2400" b="1" i="0" u="none" strike="noStrike" kern="1200" cap="none" spc="0" baseline="0">
              <a:solidFill>
                <a:srgbClr val="1B3651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11" name="TextBox 12"/>
          <p:cNvSpPr txBox="1"/>
          <p:nvPr/>
        </p:nvSpPr>
        <p:spPr>
          <a:xfrm>
            <a:off x="2564617" y="2261420"/>
            <a:ext cx="1425394" cy="830997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b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เรือที่มีทะเบียน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16</a:t>
            </a:r>
            <a:r>
              <a:rPr lang="en-US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,</a:t>
            </a:r>
            <a: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651 ลำ</a:t>
            </a:r>
            <a:endParaRPr lang="en-GB" sz="2400" b="1" i="0" u="none" strike="noStrike" kern="1200" cap="none" spc="0" baseline="0">
              <a:solidFill>
                <a:srgbClr val="1B3651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12" name="TextBox 13"/>
          <p:cNvSpPr txBox="1"/>
          <p:nvPr/>
        </p:nvSpPr>
        <p:spPr>
          <a:xfrm>
            <a:off x="2481974" y="3856994"/>
            <a:ext cx="1630576" cy="830997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b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เรือที่ไม่มีทะเบียน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34</a:t>
            </a:r>
            <a:r>
              <a:rPr lang="en-US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,</a:t>
            </a:r>
            <a: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485 ลำ</a:t>
            </a:r>
            <a:endParaRPr lang="en-GB" sz="2400" b="1" i="0" u="none" strike="noStrike" kern="1200" cap="none" spc="0" baseline="0">
              <a:solidFill>
                <a:srgbClr val="1B3651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13" name="Rounded Rectangle 33"/>
          <p:cNvSpPr/>
          <p:nvPr/>
        </p:nvSpPr>
        <p:spPr>
          <a:xfrm>
            <a:off x="4408825" y="2109822"/>
            <a:ext cx="2453572" cy="111397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63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DDDD"/>
          </a:solidFill>
          <a:ln w="12701">
            <a:solidFill>
              <a:srgbClr val="F4B1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14" name="TextBox 35"/>
          <p:cNvSpPr txBox="1"/>
          <p:nvPr/>
        </p:nvSpPr>
        <p:spPr>
          <a:xfrm>
            <a:off x="4408825" y="2211650"/>
            <a:ext cx="2470809" cy="92333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• </a:t>
            </a:r>
            <a:r>
              <a:rPr lang="th-TH" sz="1800" b="1" i="0" u="none" strike="noStrike" kern="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เลข</a:t>
            </a: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ทะเบียนเรือ (ระบุ)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• สำเนาบัตรประชาชนเจ้าของเรือ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• สำเนาบัตรประชาชนแรงงานในเรือ</a:t>
            </a:r>
            <a:endParaRPr lang="en-GB" sz="1800" b="1" i="0" u="none" strike="noStrike" kern="1200" cap="none" spc="0" baseline="0">
              <a:solidFill>
                <a:srgbClr val="1B3651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15" name="Rounded Rectangle 36"/>
          <p:cNvSpPr/>
          <p:nvPr/>
        </p:nvSpPr>
        <p:spPr>
          <a:xfrm>
            <a:off x="4404436" y="3818186"/>
            <a:ext cx="2453572" cy="884617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63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DDDD"/>
          </a:solidFill>
          <a:ln w="12701">
            <a:solidFill>
              <a:srgbClr val="F4B1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16" name="TextBox 37"/>
          <p:cNvSpPr txBox="1"/>
          <p:nvPr/>
        </p:nvSpPr>
        <p:spPr>
          <a:xfrm>
            <a:off x="4415299" y="3954651"/>
            <a:ext cx="2446504" cy="646334"/>
          </a:xfrm>
          <a:prstGeom prst="rect">
            <a:avLst/>
          </a:prstGeom>
          <a:noFill/>
          <a:ln>
            <a:noFill/>
          </a:ln>
        </p:spPr>
        <p:txBody>
          <a:bodyPr vert="horz" wrap="none" lIns="91440" tIns="45720" rIns="91440" bIns="45720" anchor="b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• สำเนาบัตรประชาชนเจ้าของเรือ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• สำเนาบัตรประชาชนแรงงานในเรือ</a:t>
            </a:r>
            <a:endParaRPr lang="en-GB" sz="1800" b="1" i="0" u="none" strike="noStrike" kern="1200" cap="none" spc="0" baseline="0">
              <a:solidFill>
                <a:srgbClr val="1B3651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pic>
        <p:nvPicPr>
          <p:cNvPr id="17" name="Picture 2" descr="ผลการค้นหารูปภาพสำหรับ fauna cites"/>
          <p:cNvPicPr>
            <a:picLocks noChangeAspect="1"/>
          </p:cNvPicPr>
          <p:nvPr/>
        </p:nvPicPr>
        <p:blipFill>
          <a:blip r:embed="rId4"/>
          <a:srcRect b="86413"/>
          <a:stretch>
            <a:fillRect/>
          </a:stretch>
        </p:blipFill>
        <p:spPr>
          <a:xfrm rot="10799991">
            <a:off x="0" y="5615467"/>
            <a:ext cx="9144000" cy="124239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" name="Straight Connector 39"/>
          <p:cNvCxnSpPr/>
          <p:nvPr/>
        </p:nvCxnSpPr>
        <p:spPr>
          <a:xfrm>
            <a:off x="1524569" y="3496263"/>
            <a:ext cx="216000" cy="1554"/>
          </a:xfrm>
          <a:prstGeom prst="straightConnector1">
            <a:avLst/>
          </a:prstGeom>
          <a:noFill/>
          <a:ln w="38103">
            <a:solidFill>
              <a:srgbClr val="9DC3E6"/>
            </a:solidFill>
            <a:prstDash val="solid"/>
            <a:miter/>
          </a:ln>
        </p:spPr>
      </p:cxnSp>
      <p:cxnSp>
        <p:nvCxnSpPr>
          <p:cNvPr id="19" name="Straight Connector 42"/>
          <p:cNvCxnSpPr/>
          <p:nvPr/>
        </p:nvCxnSpPr>
        <p:spPr>
          <a:xfrm flipV="1">
            <a:off x="1751185" y="2649986"/>
            <a:ext cx="0" cy="1636904"/>
          </a:xfrm>
          <a:prstGeom prst="straightConnector1">
            <a:avLst/>
          </a:prstGeom>
          <a:noFill/>
          <a:ln w="38103">
            <a:solidFill>
              <a:srgbClr val="9DC3E6"/>
            </a:solidFill>
            <a:prstDash val="solid"/>
            <a:miter/>
          </a:ln>
        </p:spPr>
      </p:cxnSp>
      <p:cxnSp>
        <p:nvCxnSpPr>
          <p:cNvPr id="20" name="Straight Connector 56"/>
          <p:cNvCxnSpPr/>
          <p:nvPr/>
        </p:nvCxnSpPr>
        <p:spPr>
          <a:xfrm>
            <a:off x="6865296" y="4244023"/>
            <a:ext cx="220737" cy="0"/>
          </a:xfrm>
          <a:prstGeom prst="straightConnector1">
            <a:avLst/>
          </a:prstGeom>
          <a:noFill/>
          <a:ln w="38103">
            <a:solidFill>
              <a:srgbClr val="9DC3E6"/>
            </a:solidFill>
            <a:prstDash val="solid"/>
            <a:miter/>
          </a:ln>
        </p:spPr>
      </p:cxnSp>
      <p:cxnSp>
        <p:nvCxnSpPr>
          <p:cNvPr id="21" name="Straight Connector 57"/>
          <p:cNvCxnSpPr/>
          <p:nvPr/>
        </p:nvCxnSpPr>
        <p:spPr>
          <a:xfrm>
            <a:off x="6867848" y="2666811"/>
            <a:ext cx="220736" cy="0"/>
          </a:xfrm>
          <a:prstGeom prst="straightConnector1">
            <a:avLst/>
          </a:prstGeom>
          <a:noFill/>
          <a:ln w="38103">
            <a:solidFill>
              <a:srgbClr val="9DC3E6"/>
            </a:solidFill>
            <a:prstDash val="solid"/>
            <a:miter/>
          </a:ln>
        </p:spPr>
      </p:cxnSp>
      <p:cxnSp>
        <p:nvCxnSpPr>
          <p:cNvPr id="22" name="Straight Connector 58"/>
          <p:cNvCxnSpPr/>
          <p:nvPr/>
        </p:nvCxnSpPr>
        <p:spPr>
          <a:xfrm flipV="1">
            <a:off x="7074822" y="2666811"/>
            <a:ext cx="0" cy="1589236"/>
          </a:xfrm>
          <a:prstGeom prst="straightConnector1">
            <a:avLst/>
          </a:prstGeom>
          <a:noFill/>
          <a:ln w="38103">
            <a:solidFill>
              <a:srgbClr val="9DC3E6"/>
            </a:solidFill>
            <a:prstDash val="solid"/>
            <a:miter/>
          </a:ln>
        </p:spPr>
      </p:cxnSp>
      <p:cxnSp>
        <p:nvCxnSpPr>
          <p:cNvPr id="23" name="Straight Connector 63"/>
          <p:cNvCxnSpPr/>
          <p:nvPr/>
        </p:nvCxnSpPr>
        <p:spPr>
          <a:xfrm>
            <a:off x="7069509" y="3436351"/>
            <a:ext cx="220737" cy="0"/>
          </a:xfrm>
          <a:prstGeom prst="straightConnector1">
            <a:avLst/>
          </a:prstGeom>
          <a:noFill/>
          <a:ln w="38103">
            <a:solidFill>
              <a:srgbClr val="9DC3E6"/>
            </a:solidFill>
            <a:prstDash val="solid"/>
            <a:miter/>
          </a:ln>
        </p:spPr>
      </p:cxnSp>
      <p:sp>
        <p:nvSpPr>
          <p:cNvPr id="24" name="Rounded Rectangle 64"/>
          <p:cNvSpPr/>
          <p:nvPr/>
        </p:nvSpPr>
        <p:spPr>
          <a:xfrm>
            <a:off x="7295979" y="2570195"/>
            <a:ext cx="1547164" cy="179646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630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DDDD"/>
          </a:solidFill>
          <a:ln w="12701">
            <a:solidFill>
              <a:srgbClr val="F4B18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25" name="Rectangle 60"/>
          <p:cNvSpPr/>
          <p:nvPr/>
        </p:nvSpPr>
        <p:spPr>
          <a:xfrm>
            <a:off x="0" y="443465"/>
            <a:ext cx="9144000" cy="1238326"/>
          </a:xfrm>
          <a:prstGeom prst="rect">
            <a:avLst/>
          </a:prstGeom>
          <a:solidFill>
            <a:srgbClr val="CAE9FE">
              <a:alpha val="90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pic>
        <p:nvPicPr>
          <p:cNvPr id="26" name="Picture 2" descr="Services – Coriner Global Express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048749" y="2423928"/>
            <a:ext cx="558780" cy="46672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Picture 2" descr="Services – Coriner Global Express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2048749" y="4023387"/>
            <a:ext cx="558780" cy="466728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TextBox 34"/>
          <p:cNvSpPr txBox="1"/>
          <p:nvPr/>
        </p:nvSpPr>
        <p:spPr>
          <a:xfrm>
            <a:off x="0" y="612227"/>
            <a:ext cx="9144000" cy="83099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4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หนังสือรับรองแรงงานไทยในเรือประมงพื้นบ้าน</a:t>
            </a:r>
            <a:endParaRPr lang="en-GB" sz="4800" b="1" i="0" u="none" strike="noStrike" kern="1200" cap="none" spc="0" baseline="0">
              <a:solidFill>
                <a:srgbClr val="1B3651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29" name="TextBox 55"/>
          <p:cNvSpPr txBox="1"/>
          <p:nvPr/>
        </p:nvSpPr>
        <p:spPr>
          <a:xfrm>
            <a:off x="7254739" y="2691454"/>
            <a:ext cx="1629634" cy="15696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หนังสือรับรอง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แรงงานไทย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4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ในเรือประมงพื้นบ้าน</a:t>
            </a:r>
            <a:endParaRPr lang="en-GB" sz="2400" b="1" i="0" u="none" strike="noStrike" kern="1200" cap="none" spc="0" baseline="0">
              <a:solidFill>
                <a:srgbClr val="1B3651"/>
              </a:solidFill>
              <a:uFillTx/>
              <a:latin typeface="TH SarabunIT๙" pitchFamily="34"/>
              <a:cs typeface="TH SarabunIT๙" pitchFamily="3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bg>
      <p:bgPr>
        <a:blipFill>
          <a:blip r:embed="rId2"/>
          <a:tile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0"/>
          <p:cNvSpPr/>
          <p:nvPr/>
        </p:nvSpPr>
        <p:spPr>
          <a:xfrm>
            <a:off x="0" y="443465"/>
            <a:ext cx="9144000" cy="1238326"/>
          </a:xfrm>
          <a:prstGeom prst="rect">
            <a:avLst/>
          </a:prstGeom>
          <a:solidFill>
            <a:srgbClr val="CAE9FE">
              <a:alpha val="90000"/>
            </a:srgbClr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3" name="Rounded Rectangle 94"/>
          <p:cNvSpPr/>
          <p:nvPr/>
        </p:nvSpPr>
        <p:spPr>
          <a:xfrm>
            <a:off x="6645182" y="2768163"/>
            <a:ext cx="1850443" cy="1292312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903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E7F5FF"/>
          </a:solidFill>
          <a:ln w="12701">
            <a:solidFill>
              <a:srgbClr val="CAE9FE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4" name="Rounded Rectangle 93"/>
          <p:cNvSpPr/>
          <p:nvPr/>
        </p:nvSpPr>
        <p:spPr>
          <a:xfrm>
            <a:off x="4627321" y="2773000"/>
            <a:ext cx="1850443" cy="1292312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903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E7F5FF"/>
          </a:solidFill>
          <a:ln w="12701">
            <a:solidFill>
              <a:srgbClr val="CAE9FE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5" name="Rounded Rectangle 92"/>
          <p:cNvSpPr/>
          <p:nvPr/>
        </p:nvSpPr>
        <p:spPr>
          <a:xfrm>
            <a:off x="2628232" y="2773000"/>
            <a:ext cx="1850443" cy="1040952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903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E7F5FF"/>
          </a:solidFill>
          <a:ln w="12701">
            <a:solidFill>
              <a:srgbClr val="CAE9FE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Rounded Rectangle 82"/>
          <p:cNvSpPr/>
          <p:nvPr/>
        </p:nvSpPr>
        <p:spPr>
          <a:xfrm>
            <a:off x="623364" y="2787594"/>
            <a:ext cx="1850443" cy="165599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903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E7F5FF"/>
          </a:solidFill>
          <a:ln w="12701">
            <a:solidFill>
              <a:srgbClr val="CAE9FE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1" i="0" u="none" strike="noStrike" kern="1200" cap="none" spc="0" baseline="0">
              <a:solidFill>
                <a:srgbClr val="FFFFFF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cxnSp>
        <p:nvCxnSpPr>
          <p:cNvPr id="7" name="Straight Connector 89"/>
          <p:cNvCxnSpPr/>
          <p:nvPr/>
        </p:nvCxnSpPr>
        <p:spPr>
          <a:xfrm>
            <a:off x="5886294" y="2360349"/>
            <a:ext cx="1417110" cy="10617"/>
          </a:xfrm>
          <a:prstGeom prst="straightConnector1">
            <a:avLst/>
          </a:prstGeom>
          <a:noFill/>
          <a:ln w="57150">
            <a:solidFill>
              <a:srgbClr val="F4B183"/>
            </a:solidFill>
            <a:prstDash val="solid"/>
            <a:miter/>
          </a:ln>
        </p:spPr>
      </p:cxnSp>
      <p:cxnSp>
        <p:nvCxnSpPr>
          <p:cNvPr id="8" name="Straight Connector 88"/>
          <p:cNvCxnSpPr/>
          <p:nvPr/>
        </p:nvCxnSpPr>
        <p:spPr>
          <a:xfrm>
            <a:off x="3861968" y="2361383"/>
            <a:ext cx="1417110" cy="10625"/>
          </a:xfrm>
          <a:prstGeom prst="straightConnector1">
            <a:avLst/>
          </a:prstGeom>
          <a:noFill/>
          <a:ln w="57150">
            <a:solidFill>
              <a:srgbClr val="F4B183"/>
            </a:solidFill>
            <a:prstDash val="solid"/>
            <a:miter/>
          </a:ln>
        </p:spPr>
      </p:cxnSp>
      <p:cxnSp>
        <p:nvCxnSpPr>
          <p:cNvPr id="9" name="Straight Connector 81"/>
          <p:cNvCxnSpPr/>
          <p:nvPr/>
        </p:nvCxnSpPr>
        <p:spPr>
          <a:xfrm>
            <a:off x="1843110" y="2356079"/>
            <a:ext cx="1417110" cy="10616"/>
          </a:xfrm>
          <a:prstGeom prst="straightConnector1">
            <a:avLst/>
          </a:prstGeom>
          <a:noFill/>
          <a:ln w="57150">
            <a:solidFill>
              <a:srgbClr val="F4B183"/>
            </a:solidFill>
            <a:prstDash val="solid"/>
            <a:miter/>
          </a:ln>
        </p:spPr>
      </p:cxnSp>
      <p:pic>
        <p:nvPicPr>
          <p:cNvPr id="10" name="Picture 2" descr="ผลการค้นหารูปภาพสำหรับ fauna cites"/>
          <p:cNvPicPr>
            <a:picLocks noChangeAspect="1"/>
          </p:cNvPicPr>
          <p:nvPr/>
        </p:nvPicPr>
        <p:blipFill>
          <a:blip r:embed="rId3"/>
          <a:srcRect b="86413"/>
          <a:stretch>
            <a:fillRect/>
          </a:stretch>
        </p:blipFill>
        <p:spPr>
          <a:xfrm rot="10799991">
            <a:off x="0" y="5615467"/>
            <a:ext cx="9144000" cy="12423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8" descr="Online inquiry | International Cargo Services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171026" y="1870076"/>
            <a:ext cx="719998" cy="71999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71"/>
          <p:cNvSpPr txBox="1"/>
          <p:nvPr/>
        </p:nvSpPr>
        <p:spPr>
          <a:xfrm>
            <a:off x="617585" y="2832180"/>
            <a:ext cx="1861992" cy="15696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400" b="1" i="0" u="none" strike="noStrike" kern="1200" cap="none" spc="0" baseline="0">
                <a:solidFill>
                  <a:srgbClr val="FF5050"/>
                </a:solidFill>
                <a:uFillTx/>
                <a:latin typeface="TH SarabunIT๙" pitchFamily="34"/>
                <a:cs typeface="TH SarabunIT๙" pitchFamily="34"/>
              </a:rPr>
              <a:t>24 เม.ย. 63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กรมประมงจัดทำ</a:t>
            </a:r>
            <a:b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</a:b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ฐานข้อมูลเรือประมง</a:t>
            </a:r>
            <a:b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</a:b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ส่งให้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สำนักงานประมงจังหวัด</a:t>
            </a:r>
            <a:endParaRPr lang="en-GB" sz="1800" b="1" i="0" u="none" strike="noStrike" kern="1200" cap="none" spc="0" baseline="0">
              <a:solidFill>
                <a:srgbClr val="1B3651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13" name="TextBox 73"/>
          <p:cNvSpPr txBox="1"/>
          <p:nvPr/>
        </p:nvSpPr>
        <p:spPr>
          <a:xfrm>
            <a:off x="4506730" y="2832180"/>
            <a:ext cx="2088352" cy="10156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2400" b="1" i="0" u="none" strike="noStrike" kern="1200" cap="none" spc="0" baseline="0">
                <a:solidFill>
                  <a:srgbClr val="FF5050"/>
                </a:solidFill>
                <a:uFillTx/>
                <a:latin typeface="TH SarabunIT๙" pitchFamily="34"/>
                <a:cs typeface="TH SarabunIT๙" pitchFamily="34"/>
              </a:rPr>
              <a:t>1 - 7 </a:t>
            </a:r>
            <a:r>
              <a:rPr lang="th-TH" sz="2400" b="1" i="0" u="none" strike="noStrike" kern="1200" cap="none" spc="0" baseline="0">
                <a:solidFill>
                  <a:srgbClr val="FF5050"/>
                </a:solidFill>
                <a:uFillTx/>
                <a:latin typeface="TH SarabunIT๙" pitchFamily="34"/>
                <a:cs typeface="TH SarabunIT๙" pitchFamily="34"/>
              </a:rPr>
              <a:t>พ.ค. 63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จัดทำฐานข้อมูล</a:t>
            </a:r>
            <a:b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</a:b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ตามแบบฟอร์มที่กำหนด</a:t>
            </a:r>
            <a:endParaRPr lang="en-GB" sz="1800" b="1" i="0" u="none" strike="noStrike" kern="1200" cap="none" spc="0" baseline="0">
              <a:solidFill>
                <a:srgbClr val="1B3651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14" name="TextBox 75"/>
          <p:cNvSpPr txBox="1"/>
          <p:nvPr/>
        </p:nvSpPr>
        <p:spPr>
          <a:xfrm>
            <a:off x="2551971" y="2832180"/>
            <a:ext cx="2021445" cy="73866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400" b="1" i="0" u="none" strike="noStrike" kern="1200" cap="none" spc="0" baseline="0">
                <a:solidFill>
                  <a:srgbClr val="FF5050"/>
                </a:solidFill>
                <a:uFillTx/>
                <a:latin typeface="TH SarabunIT๙" pitchFamily="34"/>
                <a:cs typeface="TH SarabunIT๙" pitchFamily="34"/>
              </a:rPr>
              <a:t>26 - 30 เม.ย. 63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รวบรวมหนังสือรับรอง</a:t>
            </a:r>
            <a:endParaRPr lang="en-GB" sz="1800" b="1" i="0" u="none" strike="noStrike" kern="1200" cap="none" spc="0" baseline="0">
              <a:solidFill>
                <a:srgbClr val="1B3651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15" name="TextBox 77"/>
          <p:cNvSpPr txBox="1"/>
          <p:nvPr/>
        </p:nvSpPr>
        <p:spPr>
          <a:xfrm>
            <a:off x="6731721" y="2832180"/>
            <a:ext cx="1666832" cy="10156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400" b="1" i="0" u="none" strike="noStrike" kern="1200" cap="none" spc="0" baseline="0">
                <a:solidFill>
                  <a:srgbClr val="FF5050"/>
                </a:solidFill>
                <a:uFillTx/>
                <a:latin typeface="TH SarabunIT๙" pitchFamily="34"/>
                <a:cs typeface="TH SarabunIT๙" pitchFamily="34"/>
              </a:rPr>
              <a:t>8 พ.ค. 63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จัดส่งฐานข้อมูล</a:t>
            </a:r>
            <a:b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</a:br>
            <a:r>
              <a:rPr lang="th-TH" sz="1800" b="1" i="0" u="none" strike="noStrike" kern="1200" cap="none" spc="0" baseline="0">
                <a:solidFill>
                  <a:srgbClr val="1B3651"/>
                </a:solidFill>
                <a:uFillTx/>
                <a:latin typeface="TH SarabunIT๙" pitchFamily="34"/>
                <a:cs typeface="TH SarabunIT๙" pitchFamily="34"/>
              </a:rPr>
              <a:t>ให้กรมประมง</a:t>
            </a:r>
            <a:endParaRPr lang="en-GB" sz="1800" b="1" i="0" u="none" strike="noStrike" kern="1200" cap="none" spc="0" baseline="0">
              <a:solidFill>
                <a:srgbClr val="1B3651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pic>
        <p:nvPicPr>
          <p:cNvPr id="16" name="Picture 8" descr="Online inquiry | International Cargo Services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3199997" y="1869600"/>
            <a:ext cx="719998" cy="719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Picture 8" descr="Online inquiry | International Cargo Services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221443" y="1869280"/>
            <a:ext cx="719998" cy="719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8" descr="Online inquiry | International Cargo Services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250414" y="1865915"/>
            <a:ext cx="719998" cy="719998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Box 67"/>
          <p:cNvSpPr txBox="1"/>
          <p:nvPr/>
        </p:nvSpPr>
        <p:spPr>
          <a:xfrm>
            <a:off x="0" y="666195"/>
            <a:ext cx="9144000" cy="83099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4800" b="1" i="0" u="none" strike="noStrike" kern="1200" cap="none" spc="0" baseline="0">
                <a:solidFill>
                  <a:srgbClr val="1B3651"/>
                </a:solidFill>
                <a:uFillTx/>
                <a:latin typeface="TH SarabunPSK" pitchFamily="34"/>
                <a:cs typeface="TH SarabunPSK" pitchFamily="34"/>
              </a:rPr>
              <a:t>การดำเนินการของสำนักงานประมงจังหวัด</a:t>
            </a:r>
            <a:endParaRPr lang="en-GB" sz="4800" b="1" i="0" u="none" strike="noStrike" kern="1200" cap="none" spc="0" baseline="0">
              <a:solidFill>
                <a:srgbClr val="1B3651"/>
              </a:solidFill>
              <a:uFillTx/>
              <a:latin typeface="TH SarabunPSK" pitchFamily="34"/>
              <a:cs typeface="TH SarabunPSK" pitchFamily="34"/>
            </a:endParaRPr>
          </a:p>
        </p:txBody>
      </p:sp>
      <p:sp>
        <p:nvSpPr>
          <p:cNvPr id="20" name="Rounded Rectangle 82"/>
          <p:cNvSpPr/>
          <p:nvPr/>
        </p:nvSpPr>
        <p:spPr>
          <a:xfrm>
            <a:off x="623364" y="4793586"/>
            <a:ext cx="7872261" cy="1167076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903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solidFill>
            <a:srgbClr val="FFFFFF"/>
          </a:solidFill>
          <a:ln w="12701">
            <a:solidFill>
              <a:srgbClr val="CAE9FE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2000" b="1" i="0" u="none" strike="noStrike" kern="1200" cap="none" spc="0" baseline="0">
              <a:solidFill>
                <a:srgbClr val="FFFFFF"/>
              </a:solidFill>
              <a:uFillTx/>
              <a:latin typeface="TH SarabunIT๙" pitchFamily="34"/>
              <a:cs typeface="TH SarabunIT๙" pitchFamily="34"/>
            </a:endParaRPr>
          </a:p>
        </p:txBody>
      </p:sp>
      <p:sp>
        <p:nvSpPr>
          <p:cNvPr id="21" name="กล่องข้อความ 21"/>
          <p:cNvSpPr txBox="1"/>
          <p:nvPr/>
        </p:nvSpPr>
        <p:spPr>
          <a:xfrm>
            <a:off x="1285792" y="4869134"/>
            <a:ext cx="6943807" cy="101566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1793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000" b="1" i="0" u="none" strike="noStrike" kern="0" cap="none" spc="0" baseline="0">
                <a:solidFill>
                  <a:srgbClr val="385723"/>
                </a:solidFill>
                <a:uFillTx/>
                <a:latin typeface="TH SarabunIT๙" pitchFamily="34"/>
                <a:cs typeface="TH SarabunIT๙" pitchFamily="34"/>
              </a:rPr>
              <a:t>ติดต่อสอบถาม </a:t>
            </a:r>
            <a:r>
              <a:rPr lang="en-US" sz="2000" b="1" i="0" u="none" strike="noStrike" kern="0" cap="none" spc="0" baseline="0">
                <a:solidFill>
                  <a:srgbClr val="385723"/>
                </a:solidFill>
                <a:uFillTx/>
                <a:latin typeface="TH SarabunIT๙" pitchFamily="34"/>
                <a:cs typeface="TH SarabunIT๙" pitchFamily="34"/>
              </a:rPr>
              <a:t>: </a:t>
            </a:r>
            <a:endParaRPr lang="th-TH" sz="2000" b="1" i="0" u="none" strike="noStrike" kern="0" cap="none" spc="0" baseline="0">
              <a:solidFill>
                <a:srgbClr val="385723"/>
              </a:solidFill>
              <a:uFillTx/>
              <a:latin typeface="TH SarabunIT๙" pitchFamily="34"/>
              <a:cs typeface="TH SarabunIT๙" pitchFamily="34"/>
            </a:endParaRPr>
          </a:p>
          <a:p>
            <a:pPr marL="0" marR="0" lvl="0" indent="0" algn="l" defTabSz="1793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000" b="1" i="0" u="none" strike="noStrike" kern="0" cap="none" spc="0" baseline="0">
                <a:solidFill>
                  <a:srgbClr val="385723"/>
                </a:solidFill>
                <a:uFillTx/>
                <a:latin typeface="TH SarabunIT๙" pitchFamily="34"/>
                <a:cs typeface="TH SarabunIT๙" pitchFamily="34"/>
              </a:rPr>
              <a:t>กลุ่มทะเบียนการเพาะเลี้ยงสัตว์น้ำ กองบริหารจัดการทรัพยากรและกำหนดมาตรการ กรมประมง</a:t>
            </a:r>
          </a:p>
          <a:p>
            <a:pPr marL="0" marR="0" lvl="0" indent="0" algn="l" defTabSz="179386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th-TH" sz="2000" b="1" i="0" u="none" strike="noStrike" kern="0" cap="none" spc="0" baseline="0">
                <a:solidFill>
                  <a:srgbClr val="385723"/>
                </a:solidFill>
                <a:uFillTx/>
                <a:latin typeface="TH SarabunIT๙" pitchFamily="34"/>
                <a:cs typeface="TH SarabunIT๙" pitchFamily="34"/>
              </a:rPr>
              <a:t>โทร. 0 2561 2011 			อีเมล์ </a:t>
            </a:r>
            <a:r>
              <a:rPr lang="en-US" sz="2000" b="1" i="0" u="none" strike="noStrike" kern="0" cap="none" spc="0" baseline="0">
                <a:solidFill>
                  <a:srgbClr val="385723"/>
                </a:solidFill>
                <a:uFillTx/>
                <a:latin typeface="TH SarabunIT๙" pitchFamily="34"/>
                <a:cs typeface="TH SarabunIT๙" pitchFamily="34"/>
              </a:rPr>
              <a:t>: aquareg.dof@gmail.com</a:t>
            </a:r>
            <a:endParaRPr lang="th-TH" sz="2000" b="1" i="0" u="none" strike="noStrike" kern="0" cap="none" spc="0" baseline="0">
              <a:solidFill>
                <a:srgbClr val="385723"/>
              </a:solidFill>
              <a:uFillTx/>
              <a:latin typeface="TH SarabunIT๙" pitchFamily="34"/>
              <a:cs typeface="TH SarabunIT๙" pitchFamily="34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190</TotalTime>
  <Words>159</Words>
  <Application>Microsoft Office PowerPoint</Application>
  <PresentationFormat>นำเสนอทางหน้าจอ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TH SarabunIT๙</vt:lpstr>
      <vt:lpstr>TH SarabunPSK</vt:lpstr>
      <vt:lpstr>Office Theme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account</dc:creator>
  <cp:lastModifiedBy>Administrator</cp:lastModifiedBy>
  <cp:revision>14</cp:revision>
  <cp:lastPrinted>2020-04-23T06:53:17Z</cp:lastPrinted>
  <dcterms:created xsi:type="dcterms:W3CDTF">2020-04-22T14:36:05Z</dcterms:created>
  <dcterms:modified xsi:type="dcterms:W3CDTF">2020-04-24T04:56:46Z</dcterms:modified>
</cp:coreProperties>
</file>