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7" r:id="rId1"/>
  </p:sldMasterIdLst>
  <p:notesMasterIdLst>
    <p:notesMasterId r:id="rId13"/>
  </p:notesMasterIdLst>
  <p:handoutMasterIdLst>
    <p:handoutMasterId r:id="rId14"/>
  </p:handoutMasterIdLst>
  <p:sldIdLst>
    <p:sldId id="273" r:id="rId2"/>
    <p:sldId id="274" r:id="rId3"/>
    <p:sldId id="275" r:id="rId4"/>
    <p:sldId id="276" r:id="rId5"/>
    <p:sldId id="277" r:id="rId6"/>
    <p:sldId id="278" r:id="rId7"/>
    <p:sldId id="279" r:id="rId8"/>
    <p:sldId id="281" r:id="rId9"/>
    <p:sldId id="280" r:id="rId10"/>
    <p:sldId id="282" r:id="rId11"/>
    <p:sldId id="272" r:id="rId12"/>
  </p:sldIdLst>
  <p:sldSz cx="9144000" cy="6858000" type="screen4x3"/>
  <p:notesSz cx="6797675" cy="992663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1E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1E4AEA4-8DFA-4A89-87EB-49C32662AFE0}" styleName="ลักษณะสีปานกลาง 2 - เน้น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ลักษณะสีปานกลาง 2 - เน้น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ลักษณะสีปานกลาง 2 - เน้น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301B821-A1FF-4177-AEE7-76D212191A09}" styleName="ลักษณะสีปานกลาง 1 - เน้น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25E5076-3810-47DD-B79F-674D7AD40C01}" styleName="ลักษณะสีเข้ม 1 - เน้น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A107856-5554-42FB-B03E-39F5DBC370BA}" styleName="ลักษณะสีปานกลาง 4 - เน้น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1872" autoAdjust="0"/>
  </p:normalViewPr>
  <p:slideViewPr>
    <p:cSldViewPr>
      <p:cViewPr varScale="1">
        <p:scale>
          <a:sx n="68" d="100"/>
          <a:sy n="68" d="100"/>
        </p:scale>
        <p:origin x="-57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72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3282" y="-12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47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th-TH" dirty="0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0C20A3B-A6BC-4858-96BE-FC4D1356E746}" type="datetimeFigureOut">
              <a:rPr lang="th-TH" smtClean="0"/>
              <a:pPr/>
              <a:t>09/03/61</a:t>
            </a:fld>
            <a:endParaRPr lang="th-TH" dirty="0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th-TH" dirty="0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80ADACC-368C-444F-9E55-56EE6CF88976}" type="slidenum">
              <a:rPr lang="th-TH" smtClean="0"/>
              <a:pPr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0204325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275" cy="4966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 dirty="0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49862" y="0"/>
            <a:ext cx="2946275" cy="4966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9A225A-0DF8-43C3-804C-7249A0304932}" type="datetimeFigureOut">
              <a:rPr lang="th-TH" smtClean="0"/>
              <a:t>09/03/61</a:t>
            </a:fld>
            <a:endParaRPr lang="th-TH" dirty="0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 dirty="0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0383" y="4715831"/>
            <a:ext cx="5436909" cy="446664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428272"/>
            <a:ext cx="2946275" cy="4966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 dirty="0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49862" y="9428272"/>
            <a:ext cx="2946275" cy="4966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9133DC-0D21-42C1-9495-6EBC8997EE58}" type="slidenum">
              <a:rPr lang="th-TH" smtClean="0"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614139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9133DC-0D21-42C1-9495-6EBC8997EE58}" type="slidenum">
              <a:rPr lang="th-TH" smtClean="0"/>
              <a:t>11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26934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57E3-159F-4F04-8B4E-42B74041734E}" type="datetimeFigureOut">
              <a:rPr lang="th-TH" smtClean="0"/>
              <a:pPr/>
              <a:t>09/03/61</a:t>
            </a:fld>
            <a:endParaRPr lang="th-T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798A7-B280-4E12-8CFD-2F0BA5D9D8CA}" type="slidenum">
              <a:rPr lang="th-TH" smtClean="0"/>
              <a:pPr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083562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57E3-159F-4F04-8B4E-42B74041734E}" type="datetimeFigureOut">
              <a:rPr lang="th-TH" smtClean="0"/>
              <a:pPr/>
              <a:t>09/03/61</a:t>
            </a:fld>
            <a:endParaRPr lang="th-T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798A7-B280-4E12-8CFD-2F0BA5D9D8CA}" type="slidenum">
              <a:rPr lang="th-TH" smtClean="0"/>
              <a:pPr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522289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57E3-159F-4F04-8B4E-42B74041734E}" type="datetimeFigureOut">
              <a:rPr lang="th-TH" smtClean="0"/>
              <a:pPr/>
              <a:t>09/03/61</a:t>
            </a:fld>
            <a:endParaRPr lang="th-T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798A7-B280-4E12-8CFD-2F0BA5D9D8CA}" type="slidenum">
              <a:rPr lang="th-TH" smtClean="0"/>
              <a:pPr/>
              <a:t>‹#›</a:t>
            </a:fld>
            <a:endParaRPr lang="th-TH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099745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57E3-159F-4F04-8B4E-42B74041734E}" type="datetimeFigureOut">
              <a:rPr lang="th-TH" smtClean="0"/>
              <a:pPr/>
              <a:t>09/03/61</a:t>
            </a:fld>
            <a:endParaRPr lang="th-T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798A7-B280-4E12-8CFD-2F0BA5D9D8CA}" type="slidenum">
              <a:rPr lang="th-TH" smtClean="0"/>
              <a:pPr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4036049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57E3-159F-4F04-8B4E-42B74041734E}" type="datetimeFigureOut">
              <a:rPr lang="th-TH" smtClean="0"/>
              <a:pPr/>
              <a:t>09/03/61</a:t>
            </a:fld>
            <a:endParaRPr lang="th-T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798A7-B280-4E12-8CFD-2F0BA5D9D8CA}" type="slidenum">
              <a:rPr lang="th-TH" smtClean="0"/>
              <a:pPr/>
              <a:t>‹#›</a:t>
            </a:fld>
            <a:endParaRPr lang="th-TH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85730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57E3-159F-4F04-8B4E-42B74041734E}" type="datetimeFigureOut">
              <a:rPr lang="th-TH" smtClean="0"/>
              <a:pPr/>
              <a:t>09/03/61</a:t>
            </a:fld>
            <a:endParaRPr lang="th-T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798A7-B280-4E12-8CFD-2F0BA5D9D8CA}" type="slidenum">
              <a:rPr lang="th-TH" smtClean="0"/>
              <a:pPr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8929418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57E3-159F-4F04-8B4E-42B74041734E}" type="datetimeFigureOut">
              <a:rPr lang="th-TH" smtClean="0"/>
              <a:pPr/>
              <a:t>09/03/61</a:t>
            </a:fld>
            <a:endParaRPr lang="th-T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798A7-B280-4E12-8CFD-2F0BA5D9D8CA}" type="slidenum">
              <a:rPr lang="th-TH" smtClean="0"/>
              <a:pPr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0738427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57E3-159F-4F04-8B4E-42B74041734E}" type="datetimeFigureOut">
              <a:rPr lang="th-TH" smtClean="0"/>
              <a:pPr/>
              <a:t>09/03/61</a:t>
            </a:fld>
            <a:endParaRPr lang="th-T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798A7-B280-4E12-8CFD-2F0BA5D9D8CA}" type="slidenum">
              <a:rPr lang="th-TH" smtClean="0"/>
              <a:pPr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350675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57E3-159F-4F04-8B4E-42B74041734E}" type="datetimeFigureOut">
              <a:rPr lang="th-TH" smtClean="0"/>
              <a:pPr/>
              <a:t>09/03/61</a:t>
            </a:fld>
            <a:endParaRPr lang="th-T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798A7-B280-4E12-8CFD-2F0BA5D9D8CA}" type="slidenum">
              <a:rPr lang="th-TH" smtClean="0"/>
              <a:pPr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732683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57E3-159F-4F04-8B4E-42B74041734E}" type="datetimeFigureOut">
              <a:rPr lang="th-TH" smtClean="0"/>
              <a:pPr/>
              <a:t>09/03/61</a:t>
            </a:fld>
            <a:endParaRPr lang="th-T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798A7-B280-4E12-8CFD-2F0BA5D9D8CA}" type="slidenum">
              <a:rPr lang="th-TH" smtClean="0"/>
              <a:pPr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213608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57E3-159F-4F04-8B4E-42B74041734E}" type="datetimeFigureOut">
              <a:rPr lang="th-TH" smtClean="0"/>
              <a:pPr/>
              <a:t>09/03/61</a:t>
            </a:fld>
            <a:endParaRPr lang="th-TH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798A7-B280-4E12-8CFD-2F0BA5D9D8CA}" type="slidenum">
              <a:rPr lang="th-TH" smtClean="0"/>
              <a:pPr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81496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57E3-159F-4F04-8B4E-42B74041734E}" type="datetimeFigureOut">
              <a:rPr lang="th-TH" smtClean="0"/>
              <a:pPr/>
              <a:t>09/03/61</a:t>
            </a:fld>
            <a:endParaRPr lang="th-TH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798A7-B280-4E12-8CFD-2F0BA5D9D8CA}" type="slidenum">
              <a:rPr lang="th-TH" smtClean="0"/>
              <a:pPr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39204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57E3-159F-4F04-8B4E-42B74041734E}" type="datetimeFigureOut">
              <a:rPr lang="th-TH" smtClean="0"/>
              <a:pPr/>
              <a:t>09/03/61</a:t>
            </a:fld>
            <a:endParaRPr lang="th-TH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798A7-B280-4E12-8CFD-2F0BA5D9D8CA}" type="slidenum">
              <a:rPr lang="th-TH" smtClean="0"/>
              <a:pPr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58060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57E3-159F-4F04-8B4E-42B74041734E}" type="datetimeFigureOut">
              <a:rPr lang="th-TH" smtClean="0"/>
              <a:pPr/>
              <a:t>09/03/61</a:t>
            </a:fld>
            <a:endParaRPr lang="th-TH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798A7-B280-4E12-8CFD-2F0BA5D9D8CA}" type="slidenum">
              <a:rPr lang="th-TH" smtClean="0"/>
              <a:pPr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9050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57E3-159F-4F04-8B4E-42B74041734E}" type="datetimeFigureOut">
              <a:rPr lang="th-TH" smtClean="0"/>
              <a:pPr/>
              <a:t>09/03/61</a:t>
            </a:fld>
            <a:endParaRPr lang="th-TH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798A7-B280-4E12-8CFD-2F0BA5D9D8CA}" type="slidenum">
              <a:rPr lang="th-TH" smtClean="0"/>
              <a:pPr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607536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57E3-159F-4F04-8B4E-42B74041734E}" type="datetimeFigureOut">
              <a:rPr lang="th-TH" smtClean="0"/>
              <a:pPr/>
              <a:t>09/03/61</a:t>
            </a:fld>
            <a:endParaRPr lang="th-TH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798A7-B280-4E12-8CFD-2F0BA5D9D8CA}" type="slidenum">
              <a:rPr lang="th-TH" smtClean="0"/>
              <a:pPr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901620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057E3-159F-4F04-8B4E-42B74041734E}" type="datetimeFigureOut">
              <a:rPr lang="th-TH" smtClean="0"/>
              <a:pPr/>
              <a:t>09/03/61</a:t>
            </a:fld>
            <a:endParaRPr lang="th-T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64798A7-B280-4E12-8CFD-2F0BA5D9D8CA}" type="slidenum">
              <a:rPr lang="th-TH" smtClean="0"/>
              <a:pPr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839063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  <p:sldLayoutId id="2147483869" r:id="rId12"/>
    <p:sldLayoutId id="2147483870" r:id="rId13"/>
    <p:sldLayoutId id="2147483871" r:id="rId14"/>
    <p:sldLayoutId id="2147483872" r:id="rId15"/>
    <p:sldLayoutId id="2147483873" r:id="rId16"/>
  </p:sldLayoutIdLst>
  <p:transition spd="slow">
    <p:wheel spokes="1"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31640" y="1556792"/>
            <a:ext cx="612068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5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Angsana New" pitchFamily="18" charset="-34"/>
                <a:cs typeface="Angsana New" pitchFamily="18" charset="-34"/>
              </a:rPr>
              <a:t>เกณฑ์ประเมินผลการปฏิบัติงานด้านบัญชี</a:t>
            </a:r>
            <a:r>
              <a:rPr lang="th-TH" sz="54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Angsana New" pitchFamily="18" charset="-34"/>
                <a:cs typeface="Angsana New" pitchFamily="18" charset="-34"/>
              </a:rPr>
              <a:t>การเงิน ปีงบประมาณ 2561</a:t>
            </a:r>
            <a:endParaRPr lang="en-US" sz="54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2" name="รูปภาพ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4293096"/>
            <a:ext cx="1296144" cy="1555373"/>
          </a:xfrm>
          <a:prstGeom prst="rect">
            <a:avLst/>
          </a:prstGeom>
        </p:spPr>
      </p:pic>
      <p:pic>
        <p:nvPicPr>
          <p:cNvPr id="5" name="รูปภาพ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4290748"/>
            <a:ext cx="1296144" cy="1555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75368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ตาราง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7289681"/>
              </p:ext>
            </p:extLst>
          </p:nvPr>
        </p:nvGraphicFramePr>
        <p:xfrm>
          <a:off x="323528" y="620688"/>
          <a:ext cx="8568951" cy="3672408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080120"/>
                <a:gridCol w="1604312"/>
                <a:gridCol w="3967501"/>
                <a:gridCol w="800779"/>
                <a:gridCol w="1116239"/>
              </a:tblGrid>
              <a:tr h="997558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เกณฑ์การประเมินผลฯ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เรื่องที่ประเมิน</a:t>
                      </a:r>
                      <a:endParaRPr lang="th-TH" sz="2000" b="1" i="0" u="none" strike="noStrike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แนวทางการประเมิน</a:t>
                      </a:r>
                      <a:endParaRPr lang="th-TH" sz="2000" b="1" i="0" u="none" strike="noStrike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คะแนน</a:t>
                      </a:r>
                      <a:endParaRPr lang="th-TH" sz="2000" b="1" i="0" u="none" strike="noStrike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สิ่งที่ต้องส่ง (</a:t>
                      </a:r>
                      <a:r>
                        <a:rPr lang="en-US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CD-ROW)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 anchor="ctr"/>
                </a:tc>
              </a:tr>
              <a:tr h="2674850"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u="none" strike="noStrike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เรื่องที่ 3 ความรับผิดชอบ (</a:t>
                      </a:r>
                      <a:r>
                        <a:rPr lang="en-US" sz="1800" u="none" strike="noStrike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Accountability)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 smtClean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3.1 </a:t>
                      </a:r>
                      <a:r>
                        <a:rPr lang="th-TH" sz="1800" u="none" strike="noStrike" dirty="0" smtClean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การ</a:t>
                      </a:r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จัดส่งงบ</a:t>
                      </a:r>
                      <a:r>
                        <a:rPr lang="th-TH" sz="1800" u="none" strike="noStrike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ทดลอง</a:t>
                      </a:r>
                      <a:r>
                        <a:rPr lang="th-TH" sz="1800" u="none" strike="noStrike" smtClean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ให้สำนักงาน</a:t>
                      </a:r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การตรวจเงินแผ่นดินส่วนภูมิภาค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u="none" strike="noStrike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การนำส่งรายงานงบทดลองประจำเดือนให้สำนักงานการตรวจเงินแผ่นดินส่วนภูมิภาคทุกเดือน ภายในระยะเวลาที่กรมบัญชีกลางกำหนด  (หากจัดทำไม่ครบทุกเดือนจะถือว่าคะแนนเป็นศูนย์)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u="none" strike="noStrike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25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หลักฐานการส่งให้สำนักงานการตรวจเงินแผ่นดินส่วนภูมิภาค (รูปแบบไฟล์:</a:t>
                      </a:r>
                      <a:r>
                        <a:rPr lang="en-US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PDF/Image)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915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สี่เหลี่ยมผืนผ้า 7"/>
          <p:cNvSpPr/>
          <p:nvPr/>
        </p:nvSpPr>
        <p:spPr>
          <a:xfrm>
            <a:off x="4644008" y="1619597"/>
            <a:ext cx="2808312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กลุ่มบัญชี กองคลัง</a:t>
            </a:r>
          </a:p>
        </p:txBody>
      </p:sp>
      <p:sp>
        <p:nvSpPr>
          <p:cNvPr id="5" name="Rectangle 4"/>
          <p:cNvSpPr/>
          <p:nvPr/>
        </p:nvSpPr>
        <p:spPr>
          <a:xfrm>
            <a:off x="1868264" y="319008"/>
            <a:ext cx="4536504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80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JasmineUPC" panose="02020603050405020304" pitchFamily="18" charset="-34"/>
                <a:cs typeface="JasmineUPC" panose="02020603050405020304" pitchFamily="18" charset="-34"/>
              </a:rPr>
              <a:t>ขอบคุณค่ะ</a:t>
            </a:r>
            <a:endParaRPr lang="en-US" sz="80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JasmineUPC" panose="02020603050405020304" pitchFamily="18" charset="-34"/>
              <a:cs typeface="JasmineUPC" panose="02020603050405020304" pitchFamily="18" charset="-34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1" y="2564904"/>
            <a:ext cx="4464496" cy="3522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1303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11560" y="332656"/>
            <a:ext cx="8136904" cy="1008112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เกณฑ์ประเมินผลการปฏิบัติงานด้านบัญชีการเงิน ของส่วนราชการประจำปีงบประมาณ </a:t>
            </a:r>
            <a:r>
              <a:rPr lang="th-TH" sz="2400" b="1" dirty="0" smtClean="0">
                <a:latin typeface="Angsana New" pitchFamily="18" charset="-34"/>
                <a:cs typeface="Angsana New" pitchFamily="18" charset="-34"/>
              </a:rPr>
              <a:t>     พ.ศ. 2561 เรื่อง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ที่ 1 ถึง เรื่องที่ 3 </a:t>
            </a:r>
            <a:r>
              <a:rPr lang="th-TH" sz="2400" b="1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(หนังสือกรมบัญชีกลาง ที่ กค  0410.3/ว </a:t>
            </a:r>
            <a:r>
              <a:rPr lang="th-TH" sz="24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93 </a:t>
            </a:r>
            <a:r>
              <a:rPr lang="th-TH" sz="2400" b="1" dirty="0" err="1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ลว</a:t>
            </a:r>
            <a:r>
              <a:rPr lang="th-TH" sz="2400" b="1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. </a:t>
            </a:r>
            <a:r>
              <a:rPr lang="th-TH" sz="24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20 กุมภาพันธ์ 2561)</a:t>
            </a:r>
            <a:endParaRPr lang="en-US" sz="2400" b="1" dirty="0">
              <a:solidFill>
                <a:srgbClr val="FF0000"/>
              </a:solidFill>
              <a:latin typeface="Angsana New" pitchFamily="18" charset="-34"/>
              <a:cs typeface="Angsana New" pitchFamily="18" charset="-34"/>
            </a:endParaRPr>
          </a:p>
          <a:p>
            <a:endParaRPr lang="th-TH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7" name="ตาราง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8648741"/>
              </p:ext>
            </p:extLst>
          </p:nvPr>
        </p:nvGraphicFramePr>
        <p:xfrm>
          <a:off x="395535" y="1340768"/>
          <a:ext cx="8568952" cy="4336844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440161"/>
                <a:gridCol w="2160240"/>
                <a:gridCol w="3390285"/>
                <a:gridCol w="714171"/>
                <a:gridCol w="864095"/>
              </a:tblGrid>
              <a:tr h="813340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เกณฑ์การประเมินผลฯ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เรื่องที่ประเมิน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แนวทางการประเมิน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คะแนน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สิ่งที่ต้องส่ง (</a:t>
                      </a:r>
                      <a:r>
                        <a:rPr lang="en-US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CD-ROW)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 anchor="ctr"/>
                </a:tc>
              </a:tr>
              <a:tr h="698828">
                <a:tc rowSpan="2">
                  <a:txBody>
                    <a:bodyPr/>
                    <a:lstStyle/>
                    <a:p>
                      <a:pPr algn="l" fontAlgn="t"/>
                      <a:r>
                        <a:rPr lang="th-TH" sz="1800" u="none" strike="noStrike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เรื่องที่ 1 ความถูกต้อง(</a:t>
                      </a:r>
                      <a:r>
                        <a:rPr lang="en-US" sz="1800" u="none" strike="noStrike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accuracy)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1.1 ยอดคงเหลือในช่อง "ยอดยกไป"  ของบัญชีแยกประเภทในงบทดลองถูกต้องตรงกับเอกสารหรือเอกสาร ดังนี้</a:t>
                      </a:r>
                    </a:p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 anchor="b"/>
                </a:tc>
              </a:tr>
              <a:tr h="269380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1.1.1 บัญชีเงินสดในมือ (1101010101)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ยอดคงเหลือของบัญชีเงินสดในมือ ณ วันสิ้นเดือนของทุกเดือน ตรงกับรายงานเงินคงเหลือประจำวันที่จัดทำตามระเบียบการเบิกจ่ายเงินจากคลัง การรักษาเงินและการนำเงินส่งคลัง พ.ศ. 2551 (หากจัดทำไม่ครบทุกเดือนจะถือว่าคะแนนเป็นศูนย์)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30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u="none" strike="noStrike" dirty="0" smtClean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สำเนารายงาน</a:t>
                      </a:r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เงินคงเหลือ</a:t>
                      </a:r>
                      <a:r>
                        <a:rPr lang="th-TH" sz="1800" u="none" strike="noStrike" dirty="0" smtClean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ประจำวัน ที่</a:t>
                      </a:r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จัดทำตามระเบียบฯ(รูปแบบไฟล์:</a:t>
                      </a:r>
                      <a:r>
                        <a:rPr lang="en-US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PDF/Image)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118135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667712"/>
              </p:ext>
            </p:extLst>
          </p:nvPr>
        </p:nvGraphicFramePr>
        <p:xfrm>
          <a:off x="179513" y="260648"/>
          <a:ext cx="8712966" cy="6120681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404193"/>
                <a:gridCol w="2393768"/>
                <a:gridCol w="3310215"/>
                <a:gridCol w="711154"/>
                <a:gridCol w="893636"/>
              </a:tblGrid>
              <a:tr h="746262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เกณฑ์การประเมินผลฯ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เรื่องที่ประเมิน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แนวทางการประเมิน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คะแนน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สิ่งที่ต้องส่ง (</a:t>
                      </a:r>
                      <a:r>
                        <a:rPr lang="en-US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CD-ROW)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 anchor="ctr"/>
                </a:tc>
              </a:tr>
              <a:tr h="2496113">
                <a:tc rowSpan="2">
                  <a:txBody>
                    <a:bodyPr/>
                    <a:lstStyle/>
                    <a:p>
                      <a:pPr algn="l" fontAlgn="t"/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เรื่องที่ 1 ความถูกต้อง(</a:t>
                      </a:r>
                      <a:r>
                        <a:rPr lang="en-US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accuracy)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1.1.2 บัญชีเงินฝากธนาคาร </a:t>
                      </a:r>
                      <a:r>
                        <a:rPr lang="th-TH" sz="1800" u="none" strike="noStrike" dirty="0" smtClean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(ทุกบัญชีและทุกเดือน)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มีการจัดทำงบกระทบยอดบัญชีเงินฝากธนาคารครบทุกบัญชีและทุก</a:t>
                      </a:r>
                      <a:r>
                        <a:rPr lang="th-TH" sz="1800" u="none" strike="noStrike" dirty="0" smtClean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เดือน</a:t>
                      </a:r>
                      <a:r>
                        <a:rPr lang="th-TH" sz="1800" u="none" strike="noStrike" baseline="0" dirty="0" smtClean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lang="th-TH" sz="1800" u="none" strike="noStrike" dirty="0" smtClean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ตาม</a:t>
                      </a:r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หนังสือ</a:t>
                      </a:r>
                      <a:r>
                        <a:rPr lang="th-TH" sz="1800" u="none" strike="noStrike" dirty="0" smtClean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กรมบัญชีกลาง</a:t>
                      </a:r>
                      <a:r>
                        <a:rPr lang="th-TH" sz="1800" u="none" strike="noStrike" baseline="0" dirty="0" smtClean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lang="th-TH" sz="1800" u="none" strike="noStrike" dirty="0" smtClean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ที่ </a:t>
                      </a:r>
                      <a:r>
                        <a:rPr lang="th-TH" sz="1800" u="none" strike="noStrike" dirty="0" err="1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กค</a:t>
                      </a:r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0423.3/ว. 63 ลงวันที่ 21 กุมภาพันธ์ 2554 </a:t>
                      </a:r>
                      <a:r>
                        <a:rPr lang="th-TH" sz="1800" u="none" strike="noStrike" dirty="0" smtClean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เรื่อง </a:t>
                      </a:r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วิธีการตรวจสอบข้อมูลเงินฝากธนาคารและแนวทางการจัดทำ   งบกระทบยอดเงินฝากธนาคารของหน่วยงานภาครัฐ (หากจัดทำไม่ครบทุกเดือนและครบทุกบัญชีจะถือว่าคะแนนเป็นศูนย์)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40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งบกระทบยอดบัญชีเงินฝากธนาคาร </a:t>
                      </a:r>
                      <a:r>
                        <a:rPr lang="th-TH" sz="1800" u="none" strike="noStrike" dirty="0" smtClean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และ </a:t>
                      </a:r>
                      <a:r>
                        <a:rPr lang="en-US" sz="1800" u="none" strike="noStrike" dirty="0" smtClean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Statement </a:t>
                      </a:r>
                      <a:r>
                        <a:rPr lang="en-US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(</a:t>
                      </a:r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รูปแบบไฟล์:</a:t>
                      </a:r>
                      <a:r>
                        <a:rPr lang="en-US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PDF/Image)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/>
                </a:tc>
              </a:tr>
              <a:tr h="2878306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1.1.3 บัญชีเงินฝากคลัง (1101020501)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ยอดคงเหลือของบัญชีเงินฝากคลัง ณ วันสิ้นเดือนของทุกเดือน ตรงกับรายงานแสดงการเคลื่อนไหวเงินฝากคลัง หรือคำสั่งงาน (</a:t>
                      </a:r>
                      <a:r>
                        <a:rPr lang="en-US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ZGL_RPT013) </a:t>
                      </a:r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และรายงานสถานะเงินฝากคลังและเงินรับฝากของรัฐบาล (</a:t>
                      </a:r>
                      <a:r>
                        <a:rPr lang="en-US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ZGL_RPT016) </a:t>
                      </a:r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ในระบบ </a:t>
                      </a:r>
                      <a:r>
                        <a:rPr lang="en-US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GFMIS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40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งบเทียบยอดเงินฝากคลัง และ รายงานการเคลื่อนไหวเงินฝากกระทรวงการคลัง (รูปแบบไฟล์:</a:t>
                      </a:r>
                      <a:r>
                        <a:rPr lang="en-US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PDF/Image)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501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9461797"/>
              </p:ext>
            </p:extLst>
          </p:nvPr>
        </p:nvGraphicFramePr>
        <p:xfrm>
          <a:off x="323528" y="332656"/>
          <a:ext cx="8640961" cy="5832649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392587"/>
                <a:gridCol w="2828422"/>
                <a:gridCol w="2828422"/>
                <a:gridCol w="795765"/>
                <a:gridCol w="795765"/>
              </a:tblGrid>
              <a:tr h="1032433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เกณฑ์การประเมินผลฯ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เรื่องที่ประเมิน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แนวทางการประเมิน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คะแนน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สิ่งที่ต้องส่ง (</a:t>
                      </a:r>
                      <a:r>
                        <a:rPr lang="en-US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CD-ROW)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 anchor="ctr"/>
                </a:tc>
              </a:tr>
              <a:tr h="2400108">
                <a:tc rowSpan="2">
                  <a:txBody>
                    <a:bodyPr/>
                    <a:lstStyle/>
                    <a:p>
                      <a:pPr algn="l" fontAlgn="t"/>
                      <a:r>
                        <a:rPr lang="th-TH" sz="1800" u="none" strike="noStrike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เรื่องที่ 1 ความถูกต้อง(</a:t>
                      </a:r>
                      <a:r>
                        <a:rPr lang="en-US" sz="1800" u="none" strike="noStrike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accuracy)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1.1.4 บัญชีลูกหนี้เงินยืมในงบประมาณ (1102010101)  </a:t>
                      </a:r>
                      <a:r>
                        <a:rPr lang="th-TH" sz="1800" u="none" strike="noStrike" dirty="0" smtClean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                             บัญชีลูกหนี้</a:t>
                      </a:r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เงินยืมนอกงบประมาณ (1102010102)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ยอดคงเหลือของบัญชีลูกหนี้เงินยืมในงบประมาณ และบัญชีลูกหนี้เงินยืมนอกงบประมาณ ณ  วันสิ้นเดือนของทุกเดือนตรงกับสัญญาการ</a:t>
                      </a:r>
                      <a:r>
                        <a:rPr lang="th-TH" sz="1800" u="none" strike="noStrike" dirty="0" smtClean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ยืม</a:t>
                      </a:r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เงินที่ยังไม่ส่งใช้ใบสำคัญ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50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แบบสรุปสัญญาการยืมเงินที่ยังไม่ส่งใช้ใบสำคัญ (รูปแบบไฟล์:</a:t>
                      </a:r>
                      <a:r>
                        <a:rPr lang="en-US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PDF/Image)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/>
                </a:tc>
              </a:tr>
              <a:tr h="2400108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1.1.5 บัญชีใบสำคัญค้างจ่าย (2102040102)                บัญชีเจ้าหนี้การค้า-หน่วยงานภาครัฐ (2101010101)                </a:t>
                      </a:r>
                      <a:endParaRPr lang="th-TH" sz="1800" u="none" strike="noStrike" dirty="0" smtClean="0"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algn="l" fontAlgn="t"/>
                      <a:r>
                        <a:rPr lang="th-TH" sz="1800" u="none" strike="noStrike" dirty="0" smtClean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บัญชี</a:t>
                      </a:r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เจ้าหนี้การค้า-บุคคลภาคนอก (2101010102)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ยอดคงเหลือของบัญชีใบสำคัญค้างจ่าย บัญชีเจ้าหนี้การค้า-หน่วยงานภาครัฐ และบัญชีเจ้าหนี้การค้า-บุคคลภาคนอก ณ วันสิ้นเดือนของทุกเดือน ตรงกับ </a:t>
                      </a:r>
                      <a:r>
                        <a:rPr lang="th-TH" sz="1800" u="none" strike="noStrike" dirty="0" smtClean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สรุป</a:t>
                      </a:r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รายการใบแจ้งหนี้ ใบสำคัญหรือเอกสารแสดงภาระผูกพันที่ต้องชำระคืนแก่เจ้าหนี้หรือผู้มีสิทธิที่ยังไม่ได้จ่ายเงิน 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40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แบบสรุปใบแจ้งหนี้/ใบสำคัญที่ยังไม่ได้จ่ายเงิน(รูปแบบไฟล์:</a:t>
                      </a:r>
                      <a:r>
                        <a:rPr lang="en-US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PDF/Image)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479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ตาราง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1184434"/>
              </p:ext>
            </p:extLst>
          </p:nvPr>
        </p:nvGraphicFramePr>
        <p:xfrm>
          <a:off x="323528" y="332656"/>
          <a:ext cx="8640960" cy="6264695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489821"/>
                <a:gridCol w="2732294"/>
                <a:gridCol w="2827713"/>
                <a:gridCol w="727036"/>
                <a:gridCol w="864096"/>
              </a:tblGrid>
              <a:tr h="124624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เกณฑ์การประเมินผลฯ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681" marR="6681" marT="66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เรื่องที่ประเมิน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681" marR="6681" marT="66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แนวทางการประเมิน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681" marR="6681" marT="66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คะแนน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681" marR="6681" marT="66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สิ่งที่ต้องส่ง (</a:t>
                      </a:r>
                      <a:r>
                        <a:rPr lang="en-US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CD-ROW)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681" marR="6681" marT="6681" marB="0" anchor="ctr"/>
                </a:tc>
              </a:tr>
              <a:tr h="2509227">
                <a:tc rowSpan="2">
                  <a:txBody>
                    <a:bodyPr/>
                    <a:lstStyle/>
                    <a:p>
                      <a:pPr algn="l" fontAlgn="t"/>
                      <a:r>
                        <a:rPr lang="th-TH" sz="1600" u="none" strike="noStrike" dirty="0" smtClean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เรื่องที่ 1 ความถูกต้อง(</a:t>
                      </a:r>
                      <a:r>
                        <a:rPr lang="en-US" sz="1600" u="none" strike="noStrike" dirty="0" smtClean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accuracy)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681" marR="6681" marT="6681" marB="0"/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th-TH" sz="16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1.1.6 บัญชีวัสดุคงคลัง (1105010105)                บัญชีครุภัณฑ์ (12</a:t>
                      </a:r>
                      <a:r>
                        <a:rPr lang="en-US" sz="1600" u="none" strike="noStrike" dirty="0" err="1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xxxxxxxx</a:t>
                      </a:r>
                      <a:r>
                        <a:rPr lang="en-US" sz="16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681" marR="6681" marT="668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ยอดคงเหลือของบัญชีวัสดุคงคลัง ณ วันที่ 30 กันยายน 2561 ตรงกับสรุปรายงานผลการตรวจสอบวัสดุ ประจำปีงบประมาณ พ.ศ. 2561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681" marR="6681" marT="6681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15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681" marR="6681" marT="668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u="none" strike="noStrike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สรุปรายงานผลการตรวจสอบวัสดุ และรายงานผลการตรวจนับวัสดุคงคลังประจำปีงบประมาณ 2561 (รูปแบบไฟล์:</a:t>
                      </a:r>
                      <a:r>
                        <a:rPr lang="en-US" sz="1600" u="none" strike="noStrike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PDF/Image)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681" marR="6681" marT="6681" marB="0"/>
                </a:tc>
              </a:tr>
              <a:tr h="2509227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ยอดคงเหลือของบัญชีครุภัณฑ์ ณ วันที่ 30 กันยายน 2561 ตรงกับสรุปรายงานผลการตรวจสอบทรัพย์สิน ประจำปีงบประมาณ พ.ศ. 2561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681" marR="6681" marT="6681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25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681" marR="6681" marT="668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สรุปรายงานผลการตรวจสอบพัสดุ และรายงานผลการตรวจนับพัสดุ ประจำปีงบประมาณ 2561  (รูปแบบไฟล์:</a:t>
                      </a:r>
                      <a:r>
                        <a:rPr lang="en-US" sz="16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PDF/Image)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681" marR="6681" marT="6681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4675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8848203"/>
              </p:ext>
            </p:extLst>
          </p:nvPr>
        </p:nvGraphicFramePr>
        <p:xfrm>
          <a:off x="251520" y="350744"/>
          <a:ext cx="8568951" cy="3870344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936104"/>
                <a:gridCol w="1748328"/>
                <a:gridCol w="3967501"/>
                <a:gridCol w="800779"/>
                <a:gridCol w="1116239"/>
              </a:tblGrid>
              <a:tr h="708633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เกณฑ์การประเมินผลฯ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เรื่องที่ประเมิน</a:t>
                      </a:r>
                      <a:endParaRPr lang="th-TH" sz="2000" b="1" i="0" u="none" strike="noStrike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แนวทางการประเมิน</a:t>
                      </a:r>
                      <a:endParaRPr lang="th-TH" sz="2000" b="1" i="0" u="none" strike="noStrike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คะแนน</a:t>
                      </a:r>
                      <a:endParaRPr lang="th-TH" sz="2000" b="1" i="0" u="none" strike="noStrike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สิ่งที่ต้องส่ง (</a:t>
                      </a:r>
                      <a:r>
                        <a:rPr lang="en-US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CD-ROW)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 anchor="ctr"/>
                </a:tc>
              </a:tr>
              <a:tr h="3161711"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เรื่องที่ 1 ความถูกต้อง(</a:t>
                      </a:r>
                      <a:r>
                        <a:rPr lang="en-US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accuracy)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1.1.7 งบทดลองแสดงข้อมูลทางบัญชีที่ถูกต้องตามดุลบัญชีปกติ และต้องไม่มีบัญชีพักที่มียอดคงค้าง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งบทดลอง ณ วันที่ 30 กันยายน 2561 ไม่มีบัญชีผิดดุลและบัญชีพักไม่มียอด คงค้างในรายงานผิดดุลและรายงานข้อมูลบัญชีที่ต้องไม่มียอดคงค้างโดยดุลบัญชีปกติที่ได้รับการยกเว้น มีบัญชีดังต่อไปนี้                                          </a:t>
                      </a:r>
                      <a:r>
                        <a:rPr lang="th-TH" sz="1800" u="none" strike="noStrike" dirty="0" smtClean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                                         - </a:t>
                      </a:r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บัญชีพักรอ </a:t>
                      </a:r>
                      <a:r>
                        <a:rPr lang="en-US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Clearing (1101010113)                                          </a:t>
                      </a:r>
                      <a:r>
                        <a:rPr lang="en-US" sz="1800" u="none" strike="noStrike" dirty="0" smtClean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- </a:t>
                      </a:r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บัญชีรายได้สูง/(ต่ำ) กว่าค่าใช้จ่ายสุทธิ (3101010101)                     - บัญชีรายได้สูง/(ต่ำ) กว่าค่าใช้จ่ายสะสมยกมา (3102010101)            - บัญชีผลสะสมจากการแก้ไขข้อผิดพลาด (3102010102)                       - บัญชีค่าใช้จ่ายระหว่างหน่วยงาน-รายได้แผ่นดินรอนำส่งคลัง (5210010112)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60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รายงานผิดดุลและรายงานข้อมูลบัญชีที่ต้องไม่มียอดคงค้าง ในระบบ </a:t>
                      </a:r>
                      <a:r>
                        <a:rPr lang="en-US" sz="1800" u="none" strike="noStrike" dirty="0" smtClean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GFMIS</a:t>
                      </a:r>
                      <a:r>
                        <a:rPr lang="th-TH" sz="1800" u="none" strike="noStrike" dirty="0" smtClean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lang="en-US" sz="1800" u="none" strike="noStrike" dirty="0" smtClean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(</a:t>
                      </a:r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รูปแบบไฟล์:</a:t>
                      </a:r>
                      <a:r>
                        <a:rPr lang="en-US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PDF/Image)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2186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ตาราง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3135860"/>
              </p:ext>
            </p:extLst>
          </p:nvPr>
        </p:nvGraphicFramePr>
        <p:xfrm>
          <a:off x="323529" y="260648"/>
          <a:ext cx="8496942" cy="6145645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369376"/>
                <a:gridCol w="2781282"/>
                <a:gridCol w="2781282"/>
                <a:gridCol w="693521"/>
                <a:gridCol w="871481"/>
              </a:tblGrid>
              <a:tr h="1248838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เกณฑ์การประเมินผลฯ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669" marR="6669" marT="6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เรื่องที่ประเมิน</a:t>
                      </a:r>
                      <a:endParaRPr lang="th-TH" sz="2000" b="1" i="0" u="none" strike="noStrike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669" marR="6669" marT="6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แนวทางการประเมิน</a:t>
                      </a:r>
                      <a:endParaRPr lang="th-TH" sz="2000" b="1" i="0" u="none" strike="noStrike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669" marR="6669" marT="6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คะแนน</a:t>
                      </a:r>
                      <a:endParaRPr lang="th-TH" sz="2000" b="1" i="0" u="none" strike="noStrike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669" marR="6669" marT="6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สิ่งที่ต้องส่ง (</a:t>
                      </a:r>
                      <a:r>
                        <a:rPr lang="en-US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CD-ROW)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669" marR="6669" marT="6669" marB="0" anchor="ctr"/>
                </a:tc>
              </a:tr>
              <a:tr h="1224295">
                <a:tc rowSpan="3">
                  <a:txBody>
                    <a:bodyPr/>
                    <a:lstStyle/>
                    <a:p>
                      <a:pPr algn="l" fontAlgn="t"/>
                      <a:r>
                        <a:rPr lang="th-TH" sz="16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เรื่องที่ 1 ความถูกต้อง(</a:t>
                      </a:r>
                      <a:r>
                        <a:rPr lang="en-US" sz="16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accuracy)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669" marR="6669" marT="666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u="none" strike="noStrike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1.2 การเคลื่อนไหวของบัญชีแยกประเภทในระบบ </a:t>
                      </a:r>
                      <a:r>
                        <a:rPr lang="en-US" sz="1600" u="none" strike="noStrike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GFMIS </a:t>
                      </a:r>
                      <a:r>
                        <a:rPr lang="th-TH" sz="1600" u="none" strike="noStrike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ระหว่างปีงบประมาณ พ.ศ. 2561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669" marR="6669" marT="666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แสดงวิธีการตรวจสอบ เพื่อให้สามารถ</a:t>
                      </a:r>
                      <a:r>
                        <a:rPr lang="th-TH" sz="1600" u="none" strike="noStrike" dirty="0" smtClean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พิสูจน์</a:t>
                      </a:r>
                      <a:r>
                        <a:rPr lang="th-TH" sz="16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ได้ว่ารายการเคลื่อนไหว</a:t>
                      </a:r>
                      <a:r>
                        <a:rPr lang="th-TH" sz="1600" u="none" strike="noStrike" dirty="0" smtClean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ระหว่างเดือน </a:t>
                      </a:r>
                      <a:r>
                        <a:rPr lang="th-TH" sz="16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มีความถูกต้องเป็นปัจจุบัน เช่น การทำด้วย </a:t>
                      </a:r>
                      <a:r>
                        <a:rPr lang="en-US" sz="16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Pivot Table </a:t>
                      </a:r>
                      <a:r>
                        <a:rPr lang="th-TH" sz="16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ตามหนังสือกรมบัญชีกลาง ที่ </a:t>
                      </a:r>
                      <a:r>
                        <a:rPr lang="th-TH" sz="1600" u="none" strike="noStrike" dirty="0" err="1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กค</a:t>
                      </a:r>
                      <a:r>
                        <a:rPr lang="th-TH" sz="16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0423.3/ว 281 ลงวันที่ 23 กรกฎาคม 2555 เรื่อง แนวทางการตรวจสอบบัญชีของส่วนราชการในระบบ </a:t>
                      </a:r>
                      <a:r>
                        <a:rPr lang="en-US" sz="16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GFMIS </a:t>
                      </a:r>
                      <a:r>
                        <a:rPr lang="th-TH" sz="16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การตรวจสอบด้วยฟังก์ชั่น </a:t>
                      </a:r>
                      <a:r>
                        <a:rPr lang="en-US" sz="16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VLOOKUP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669" marR="6669" marT="6669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u="none" strike="noStrike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669" marR="6669" marT="6669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u="none" strike="noStrike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669" marR="6669" marT="6669" marB="0"/>
                </a:tc>
              </a:tr>
              <a:tr h="137304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1.2.1 บัญชีเงินสดในมือ (1101010101) </a:t>
                      </a:r>
                      <a:r>
                        <a:rPr lang="th-TH" sz="1600" u="none" strike="noStrike" dirty="0" smtClean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           บัญชี</a:t>
                      </a:r>
                      <a:r>
                        <a:rPr lang="th-TH" sz="16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เงินฝากธนาคารเพื่อนำส่งคลัง (1101020601) บัญชีเงินฝากธนาคารรายบัญชีเพื่อนำส่งคลัง (1101020606)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669" marR="6669" marT="666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มีการบันทึกข้อมูลจัดเก็บ นำส่งหรือนำฝากเงิน </a:t>
                      </a:r>
                      <a:r>
                        <a:rPr lang="th-TH" sz="1600" u="none" strike="noStrike" dirty="0" smtClean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เป็น</a:t>
                      </a:r>
                      <a:r>
                        <a:rPr lang="th-TH" sz="16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รายได้แผ่นดิน</a:t>
                      </a:r>
                      <a:r>
                        <a:rPr lang="th-TH" sz="1600" u="none" strike="noStrike" dirty="0" smtClean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หรือเงิน</a:t>
                      </a:r>
                      <a:r>
                        <a:rPr lang="th-TH" sz="16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ฝากคลังได้ถูกต้อง </a:t>
                      </a:r>
                      <a:r>
                        <a:rPr lang="th-TH" sz="1600" u="none" strike="noStrike" dirty="0" smtClean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 เป็น</a:t>
                      </a:r>
                      <a:r>
                        <a:rPr lang="th-TH" sz="16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ปัจจุบัน (จัดทำทุกเดือน)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669" marR="6669" marT="6669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u="none" strike="noStrike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30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669" marR="6669" marT="6669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แสดงการตรวจสอบด้วย </a:t>
                      </a:r>
                      <a:r>
                        <a:rPr lang="en-US" sz="16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Pivot </a:t>
                      </a:r>
                      <a:r>
                        <a:rPr lang="en-US" sz="1600" u="none" strike="noStrike" dirty="0" smtClean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Table </a:t>
                      </a:r>
                      <a:r>
                        <a:rPr lang="en-US" sz="16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(</a:t>
                      </a:r>
                      <a:r>
                        <a:rPr lang="th-TH" sz="16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พร้อมคำชี้แจงผลต่าง (ถ้ามี)) (รูปแบบไฟล์:</a:t>
                      </a:r>
                      <a:r>
                        <a:rPr lang="en-US" sz="16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Excel)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669" marR="6669" marT="6669" marB="0"/>
                </a:tc>
              </a:tr>
              <a:tr h="1050368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u="none" strike="noStrike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1.2.2 บัญชีเงินฝากคลัง (1101020501)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669" marR="6669" marT="666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การบันทึกข้อมูลเบิกจ่าย นำฝาก โอน และปรับปรุงบัญชีเงินฝากคลังตรงกับรายงานแสดงการเคลื่อนไหวเงินฝากกระทรวงคลัง หรือคำสั่งงาน </a:t>
                      </a:r>
                      <a:r>
                        <a:rPr lang="en-US" sz="16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ZGL_RPT013 </a:t>
                      </a:r>
                      <a:r>
                        <a:rPr lang="th-TH" sz="16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ในระบบ </a:t>
                      </a:r>
                      <a:r>
                        <a:rPr lang="en-US" sz="16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GFMIS </a:t>
                      </a:r>
                      <a:r>
                        <a:rPr lang="th-TH" sz="16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ได้ถูกต้อง เป็นปัจจุบัน (จัดทำทุกเดือน)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669" marR="6669" marT="6669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u="none" strike="noStrike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40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669" marR="6669" marT="6669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แสดงการตรวจสอบด้วยฟังก์ชั่น </a:t>
                      </a:r>
                      <a:r>
                        <a:rPr lang="en-US" sz="16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VLOOKUP   (</a:t>
                      </a:r>
                      <a:r>
                        <a:rPr lang="th-TH" sz="16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รูปแบบไฟล์:</a:t>
                      </a:r>
                      <a:r>
                        <a:rPr lang="en-US" sz="16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Excel)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669" marR="6669" marT="6669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890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9617961"/>
              </p:ext>
            </p:extLst>
          </p:nvPr>
        </p:nvGraphicFramePr>
        <p:xfrm>
          <a:off x="395536" y="260648"/>
          <a:ext cx="8496944" cy="6264696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936104"/>
                <a:gridCol w="1944216"/>
                <a:gridCol w="3715716"/>
                <a:gridCol w="794050"/>
                <a:gridCol w="1106858"/>
              </a:tblGrid>
              <a:tr h="938825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เกณฑ์การประเมินผลฯ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เรื่องที่ประเมิน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แนวทางการประเมิน</a:t>
                      </a:r>
                      <a:endParaRPr lang="th-TH" sz="2000" b="1" i="0" u="none" strike="noStrike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คะแนน</a:t>
                      </a:r>
                      <a:endParaRPr lang="th-TH" sz="2000" b="1" i="0" u="none" strike="noStrike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สิ่งที่ต้องส่ง (</a:t>
                      </a:r>
                      <a:r>
                        <a:rPr lang="en-US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CD-ROW)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 anchor="ctr"/>
                </a:tc>
              </a:tr>
              <a:tr h="1963972">
                <a:tc rowSpan="2">
                  <a:txBody>
                    <a:bodyPr/>
                    <a:lstStyle/>
                    <a:p>
                      <a:pPr algn="l" fontAlgn="t"/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เรื่องที่ 1 ความถูกต้อง(</a:t>
                      </a:r>
                      <a:r>
                        <a:rPr lang="en-US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accuracy</a:t>
                      </a:r>
                      <a:r>
                        <a:rPr lang="en-US" sz="1800" u="none" strike="noStrike" dirty="0" smtClean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)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algn="l" fontAlgn="t"/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u="none" strike="noStrike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1.2.3 บัญชีลูกหนี้เงินยืมในงบประมาณ (1102010101) บัญชีลูกหนี้เงินยืมนอกงบประมาณ (1102010102)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u="none" strike="noStrike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การบันทึกการจ่ายเงินและชดใช้คืนเงินยืม ได้ถูกต้อง เป็นปัจจุบัน (จัดทำทุกเดือน)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u="none" strike="noStrike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40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แสดงการตรวจสอบ ด้วย </a:t>
                      </a:r>
                      <a:r>
                        <a:rPr lang="en-US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Pivot </a:t>
                      </a:r>
                      <a:r>
                        <a:rPr lang="en-US" sz="1800" u="none" strike="noStrike" dirty="0" smtClean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Table </a:t>
                      </a:r>
                      <a:r>
                        <a:rPr lang="en-US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(</a:t>
                      </a:r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พร้อมคำชี้แจงผลต่าง (ถ้ามี)) (รูปแบบไฟล์:</a:t>
                      </a:r>
                      <a:r>
                        <a:rPr lang="en-US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Excel)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/>
                </a:tc>
              </a:tr>
              <a:tr h="3361899">
                <a:tc vMerge="1">
                  <a:txBody>
                    <a:bodyPr/>
                    <a:lstStyle/>
                    <a:p>
                      <a:pPr algn="l" fontAlgn="t"/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1.2.4 บัญชีเงินฝากธนาคาร            (</a:t>
                      </a:r>
                      <a:r>
                        <a:rPr lang="th-TH" sz="1800" u="none" strike="noStrike" dirty="0" smtClean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เงินงบประมาณ</a:t>
                      </a:r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)(1101020603) บัญชีเงินฝากธนาคาร (เงินนอกงบประมาณ) (1101020604) บัญชีเงินฝากธนาคารรับจากคลัง (เงินกู้) (1101020605) บัญชีใบสำคัญค้างจ่าย (2102040102</a:t>
                      </a:r>
                      <a:r>
                        <a:rPr lang="th-TH" sz="1800" u="none" strike="noStrike" dirty="0" smtClean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)                     บัญชี</a:t>
                      </a:r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เจ้าหนี้การค้า-หน่วยงานภาครัฐ (2101010101</a:t>
                      </a:r>
                      <a:r>
                        <a:rPr lang="th-TH" sz="1800" u="none" strike="noStrike" dirty="0" smtClean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)         บัญชี</a:t>
                      </a:r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เจ้าหนี้การค้า-บุคคลภาคนอก (2101010102)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การบันทึกการเบิกและจ่ายเงินให้เจ้าหนี้หรือผู้มีสิทธิ ได้ถูกต้อง เป็นปัจจุบัน (จัดทำทุกเดือน)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u="none" strike="noStrike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40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แสดงการตรวจสอบ ด้วย </a:t>
                      </a:r>
                      <a:r>
                        <a:rPr lang="en-US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Pivot </a:t>
                      </a:r>
                      <a:r>
                        <a:rPr lang="en-US" sz="1800" u="none" strike="noStrike" dirty="0" smtClean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Table </a:t>
                      </a:r>
                      <a:r>
                        <a:rPr lang="en-US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(</a:t>
                      </a:r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พร้อมคำชี้แจงผลต่าง (ถ้ามี)) (รูปแบบไฟล์:</a:t>
                      </a:r>
                      <a:r>
                        <a:rPr lang="en-US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Excel)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878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5506378"/>
              </p:ext>
            </p:extLst>
          </p:nvPr>
        </p:nvGraphicFramePr>
        <p:xfrm>
          <a:off x="323529" y="332656"/>
          <a:ext cx="8568950" cy="4752528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043176"/>
                <a:gridCol w="1641256"/>
                <a:gridCol w="3967502"/>
                <a:gridCol w="800778"/>
                <a:gridCol w="1116238"/>
              </a:tblGrid>
              <a:tr h="754037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เกณฑ์การประเมินผลฯ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เรื่องที่ประเมิน</a:t>
                      </a:r>
                      <a:endParaRPr lang="th-TH" sz="2000" b="1" i="0" u="none" strike="noStrike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แนวทางการประเมิน</a:t>
                      </a:r>
                      <a:endParaRPr lang="th-TH" sz="2000" b="1" i="0" u="none" strike="noStrike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คะแนน</a:t>
                      </a:r>
                      <a:endParaRPr lang="th-TH" sz="2000" b="1" i="0" u="none" strike="noStrike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สิ่งที่ต้องส่ง (</a:t>
                      </a:r>
                      <a:r>
                        <a:rPr lang="en-US" sz="2000" b="1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CD-ROW)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 anchor="ctr"/>
                </a:tc>
              </a:tr>
              <a:tr h="1641014">
                <a:tc rowSpan="2">
                  <a:txBody>
                    <a:bodyPr/>
                    <a:lstStyle/>
                    <a:p>
                      <a:pPr algn="l" fontAlgn="t"/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เรื่องที่ 2 ความโปร่งใส(</a:t>
                      </a:r>
                      <a:r>
                        <a:rPr lang="en-US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Transparency)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algn="l" fontAlgn="t"/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2.1 การเปิดเผยงบ</a:t>
                      </a:r>
                      <a:r>
                        <a:rPr lang="th-TH" sz="1800" u="none" strike="noStrike" dirty="0" smtClean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ทดลอง</a:t>
                      </a:r>
                      <a:r>
                        <a:rPr lang="en-US" sz="1800" u="none" strike="noStrike" dirty="0" smtClean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lang="th-TH" sz="1800" u="none" strike="noStrike" dirty="0" smtClean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สู่</a:t>
                      </a:r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สาธารณะ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มีการเผยแพร่งบ</a:t>
                      </a:r>
                      <a:r>
                        <a:rPr lang="th-TH" sz="1800" u="none" strike="noStrike" dirty="0" smtClean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ทดลองประจำเดือน กันยายน 2561 </a:t>
                      </a:r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โดยเปิดเผยเป็นระยะเวลาอย่างน้อย 30 วัน นับจากวันที่ส่งให้สำนักงานการตรวจเงินแผ่นดินหรือสำนักงานการตรวจเงินแผ่นดินส่วนภูมิภาค เช่น ลง </a:t>
                      </a:r>
                      <a:r>
                        <a:rPr lang="en-US" sz="1800" u="none" strike="noStrike" dirty="0" smtClean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Website </a:t>
                      </a:r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หรือปิดประกาศในที่</a:t>
                      </a:r>
                      <a:r>
                        <a:rPr lang="th-TH" sz="1800" u="none" strike="noStrike" dirty="0" smtClean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สาธารณะ 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u="none" strike="noStrike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70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u="none" strike="noStrike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หลักฐานการเปิดเผย(รูปแบบไฟล์:</a:t>
                      </a:r>
                      <a:r>
                        <a:rPr lang="en-US" sz="1800" u="none" strike="noStrike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PDF/Image)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/>
                </a:tc>
              </a:tr>
              <a:tr h="2357477">
                <a:tc vMerge="1">
                  <a:txBody>
                    <a:bodyPr/>
                    <a:lstStyle/>
                    <a:p>
                      <a:pPr algn="l" fontAlgn="t"/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2.2 แสดงรายละเอียดประกอบรายการบัญชีที่สำคัญประกอบงบทดลองประจำเดือน กันยายน 2561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มีการจัดทำ</a:t>
                      </a:r>
                      <a:r>
                        <a:rPr lang="th-TH" sz="1800" u="none" strike="noStrike" dirty="0" smtClean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รายละเอียด</a:t>
                      </a:r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รายการบัญชีที่สำคัญประกอบงบทดลอง</a:t>
                      </a:r>
                      <a:r>
                        <a:rPr lang="th-TH" sz="1800" u="sng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ประจำเดือนกันยายน 2560</a:t>
                      </a:r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และให้เปิดเผยสู่สาธารณะเป็นระยะเวลาอย่างน้อย 30 วัน  </a:t>
                      </a:r>
                      <a:r>
                        <a:rPr lang="th-TH" sz="1800" u="none" strike="noStrike" dirty="0" smtClean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นับ</a:t>
                      </a:r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จากวันที่ส่งงบทดลองดังกล่าวให้สำนักงานการตรวจเงินแผ่นดินหรือสำนักงานการตรวจเงินแผ่นดินส่วนภูมิภาค  เช่น ลง </a:t>
                      </a:r>
                      <a:r>
                        <a:rPr lang="en-US" sz="1800" u="none" strike="noStrike" dirty="0" smtClean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Website </a:t>
                      </a:r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หรือปิดประกาศในที่สาธารณะ โดยรายการ</a:t>
                      </a:r>
                      <a:r>
                        <a:rPr lang="th-TH" sz="1800" u="none" strike="noStrike" dirty="0" smtClean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บัญชีที่</a:t>
                      </a:r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สำคัญประกอบด้วยรายการ</a:t>
                      </a:r>
                      <a:r>
                        <a:rPr lang="th-TH" sz="1800" u="none" strike="noStrike" dirty="0" smtClean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บัญชี ตาม</a:t>
                      </a:r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เกณฑ์การประเมินผลฯ เรื่องที่ 1.1.1 ถึง 1.1.3  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30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u="none" strike="noStrike" dirty="0" smtClean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หลักฐานรายละเอียดที่จัดทำ(</a:t>
                      </a:r>
                      <a:r>
                        <a:rPr lang="th-TH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รูปแบบไฟล์:</a:t>
                      </a:r>
                      <a:r>
                        <a:rPr lang="en-US" sz="1800" u="none" strike="noStrike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PDF/Image)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744" marR="6744" marT="6744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3254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2587</TotalTime>
  <Words>1554</Words>
  <Application>Microsoft Office PowerPoint</Application>
  <PresentationFormat>นำเสนอทางหน้าจอ (4:3)</PresentationFormat>
  <Paragraphs>129</Paragraphs>
  <Slides>11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11</vt:i4>
      </vt:variant>
    </vt:vector>
  </HeadingPairs>
  <TitlesOfParts>
    <vt:vector size="12" baseType="lpstr">
      <vt:lpstr>Facet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>Office Black Edition - tum0r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ผังบัญชี</dc:title>
  <dc:creator>Acer</dc:creator>
  <cp:lastModifiedBy>Original</cp:lastModifiedBy>
  <cp:revision>206</cp:revision>
  <cp:lastPrinted>2017-10-09T08:45:32Z</cp:lastPrinted>
  <dcterms:created xsi:type="dcterms:W3CDTF">2015-12-09T01:44:28Z</dcterms:created>
  <dcterms:modified xsi:type="dcterms:W3CDTF">2018-03-09T03:58:25Z</dcterms:modified>
</cp:coreProperties>
</file>