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2" r:id="rId3"/>
    <p:sldId id="282" r:id="rId4"/>
    <p:sldId id="347" r:id="rId5"/>
    <p:sldId id="340" r:id="rId6"/>
    <p:sldId id="341" r:id="rId7"/>
    <p:sldId id="350" r:id="rId8"/>
    <p:sldId id="351" r:id="rId9"/>
    <p:sldId id="345" r:id="rId10"/>
    <p:sldId id="348" r:id="rId11"/>
    <p:sldId id="277" r:id="rId12"/>
    <p:sldId id="336" r:id="rId13"/>
    <p:sldId id="349" r:id="rId14"/>
    <p:sldId id="352" r:id="rId15"/>
    <p:sldId id="278" r:id="rId16"/>
    <p:sldId id="353" r:id="rId17"/>
    <p:sldId id="279" r:id="rId18"/>
    <p:sldId id="354" r:id="rId19"/>
    <p:sldId id="281" r:id="rId20"/>
    <p:sldId id="285" r:id="rId21"/>
    <p:sldId id="286" r:id="rId22"/>
    <p:sldId id="284" r:id="rId23"/>
    <p:sldId id="287" r:id="rId24"/>
    <p:sldId id="326" r:id="rId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FF"/>
    <a:srgbClr val="8D42C6"/>
    <a:srgbClr val="9900CC"/>
    <a:srgbClr val="FFFF66"/>
    <a:srgbClr val="66FF99"/>
    <a:srgbClr val="00FF00"/>
    <a:srgbClr val="FFCC99"/>
    <a:srgbClr val="EAEAEA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434" autoAdjust="0"/>
  </p:normalViewPr>
  <p:slideViewPr>
    <p:cSldViewPr>
      <p:cViewPr>
        <p:scale>
          <a:sx n="80" d="100"/>
          <a:sy n="80" d="100"/>
        </p:scale>
        <p:origin x="103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27" tIns="46113" rIns="92227" bIns="46113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1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27" tIns="46113" rIns="92227" bIns="46113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1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27" tIns="46113" rIns="92227" bIns="46113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1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27" tIns="46113" rIns="92227" bIns="46113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1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EE3C00FA-9538-4979-ACC7-B895E9EB822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8364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27" tIns="46113" rIns="92227" bIns="46113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1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6323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3825" cy="46053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27" tIns="46113" rIns="92227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คลิกเพื่อแก้ไขลักษณะต้นแบบข้อความ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27" tIns="46113" rIns="92227" bIns="46113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1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27" tIns="46113" rIns="92227" bIns="46113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1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27" tIns="46113" rIns="92227" bIns="46113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1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039CFC67-87A9-495B-BCF0-7C2CD6B3929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4755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0F69E7C-A2B6-401C-A0D3-56D29FDE1C54}" type="slidenum">
              <a:rPr kumimoji="0" lang="en-US" altLang="th-TH" sz="1100" smtClean="0">
                <a:cs typeface="Angsana New" pitchFamily="18" charset="-34"/>
              </a:rPr>
              <a:pPr>
                <a:spcBef>
                  <a:spcPct val="0"/>
                </a:spcBef>
              </a:pPr>
              <a:t>1</a:t>
            </a:fld>
            <a:endParaRPr kumimoji="0" lang="th-TH" altLang="th-TH" sz="1100" smtClean="0">
              <a:cs typeface="Angsana New" pitchFamily="18" charset="-34"/>
            </a:endParaRPr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dirty="0" smtClean="0"/>
          </a:p>
        </p:txBody>
      </p:sp>
    </p:spTree>
    <p:extLst>
      <p:ext uri="{BB962C8B-B14F-4D97-AF65-F5344CB8AC3E}">
        <p14:creationId xmlns:p14="http://schemas.microsoft.com/office/powerpoint/2010/main" val="364015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0988B51-9B2C-4306-BB28-16D9EDB48E28}" type="slidenum">
              <a:rPr kumimoji="0" lang="en-US" altLang="th-TH" sz="1100" smtClean="0">
                <a:cs typeface="Angsana New" pitchFamily="18" charset="-34"/>
              </a:rPr>
              <a:pPr>
                <a:spcBef>
                  <a:spcPct val="0"/>
                </a:spcBef>
              </a:pPr>
              <a:t>2</a:t>
            </a:fld>
            <a:endParaRPr kumimoji="0" lang="th-TH" altLang="th-TH" sz="1100" smtClean="0">
              <a:cs typeface="Angsana New" pitchFamily="18" charset="-34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dirty="0" smtClean="0"/>
          </a:p>
        </p:txBody>
      </p:sp>
    </p:spTree>
    <p:extLst>
      <p:ext uri="{BB962C8B-B14F-4D97-AF65-F5344CB8AC3E}">
        <p14:creationId xmlns:p14="http://schemas.microsoft.com/office/powerpoint/2010/main" val="135838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CFC67-87A9-495B-BCF0-7C2CD6B39296}" type="slidenum">
              <a:rPr lang="en-US" smtClean="0"/>
              <a:pPr>
                <a:defRPr/>
              </a:pPr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670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D7B40-F7F0-4878-B738-C1327B6ED4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0AC6F-88A7-4375-A66C-6F5830343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3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0AC6F-88A7-4375-A66C-6F5830343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828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0AC6F-88A7-4375-A66C-6F5830343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0AC6F-88A7-4375-A66C-6F5830343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23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0AC6F-88A7-4375-A66C-6F5830343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6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F2324-06DC-4426-AF23-A1BBC3CFB1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69AB5-CD0D-4FCF-8DFB-F24A23BE7B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6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6E047-CB8B-47CF-9DA9-F2A316FE13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0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6520E-C510-4E22-A416-5F07E5F254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306F0-AE18-41AC-82DC-1AFDD03B31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6EF00-CD30-4854-B868-74D7EAC961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4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69FCD-7DA7-479C-B27F-9033F4932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6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6778B-0B1D-4D30-8DD7-DBCC074FC0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6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22C7E-2ED2-4748-B09E-C47CA8C93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9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7C779-F6AE-495C-A63A-BD828A59D9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290AC6F-88A7-4375-A66C-6F5830343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9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1.jp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962" y="2133600"/>
            <a:ext cx="8404038" cy="14478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การอบรมการใช้งานระบบ</a:t>
            </a:r>
            <a:b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ตรวจสอบย้อนกลับสินค้าสัตว์น้ำที่ได้จากการจับของเรือประมง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ไทย</a:t>
            </a:r>
            <a:endParaRPr lang="en-US" alt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74" y="396211"/>
            <a:ext cx="1571625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8020"/>
            <a:ext cx="1243580" cy="124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4413"/>
            <a:ext cx="914400" cy="15617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414337" y="6172200"/>
            <a:ext cx="202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4-5 </a:t>
            </a:r>
            <a:r>
              <a:rPr lang="th-TH" sz="1400" dirty="0" smtClean="0"/>
              <a:t>สิงหาคม </a:t>
            </a:r>
            <a:r>
              <a:rPr lang="en-US" sz="1400" dirty="0" smtClean="0"/>
              <a:t>2559</a:t>
            </a:r>
            <a:endParaRPr lang="th-T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01571"/>
              </p:ext>
            </p:extLst>
          </p:nvPr>
        </p:nvGraphicFramePr>
        <p:xfrm>
          <a:off x="381001" y="1143000"/>
          <a:ext cx="838200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99"/>
                <a:gridCol w="1600201"/>
                <a:gridCol w="1447801"/>
                <a:gridCol w="152400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Web Application</a:t>
                      </a:r>
                      <a:endParaRPr lang="th-TH" sz="140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Mobile Application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ระบบเครื่องชั่งอัจฉริยะ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ระบบบันทึกชั่งจริงหน้าท่า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ระบบ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Logbook</a:t>
                      </a:r>
                      <a:endParaRPr lang="th-TH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ระบบ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MCTD</a:t>
                      </a:r>
                      <a:endParaRPr lang="th-TH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ระบบ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MCPD</a:t>
                      </a:r>
                      <a:endParaRPr lang="th-TH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ระบบใบรับรองการจับสัตว์น้ำ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ระบบตรวจสอบการทำงานของท่าเทียบเรือ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04800" y="152400"/>
            <a:ext cx="8077200" cy="735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Application </a:t>
            </a: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Platform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52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523" y="3384395"/>
            <a:ext cx="1495425" cy="160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3141" y="3907799"/>
            <a:ext cx="2667000" cy="8655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>
                <a:solidFill>
                  <a:srgbClr val="FFFF00"/>
                </a:solidFill>
              </a:rPr>
              <a:t>ผู้ประกอบการที่ซื้อสัตว์น้ำจากเรือลำดับแรก</a:t>
            </a:r>
          </a:p>
          <a:p>
            <a:pPr algn="ctr"/>
            <a:r>
              <a:rPr lang="th-TH" sz="1200" b="1" dirty="0">
                <a:solidFill>
                  <a:srgbClr val="FFFF00"/>
                </a:solidFill>
              </a:rPr>
              <a:t>(แพปลา </a:t>
            </a:r>
            <a:r>
              <a:rPr lang="en-US" sz="1200" b="1" dirty="0">
                <a:solidFill>
                  <a:srgbClr val="FFFF00"/>
                </a:solidFill>
              </a:rPr>
              <a:t>/ </a:t>
            </a:r>
            <a:r>
              <a:rPr lang="th-TH" sz="1200" b="1" dirty="0">
                <a:solidFill>
                  <a:srgbClr val="FFFF00"/>
                </a:solidFill>
              </a:rPr>
              <a:t>ผู้รวบรวมสัตว์น้ำ </a:t>
            </a:r>
            <a:r>
              <a:rPr lang="en-US" sz="1200" b="1" dirty="0">
                <a:solidFill>
                  <a:srgbClr val="FFFF00"/>
                </a:solidFill>
              </a:rPr>
              <a:t>/ </a:t>
            </a:r>
            <a:r>
              <a:rPr lang="th-TH" sz="1200" b="1" dirty="0">
                <a:solidFill>
                  <a:srgbClr val="FFFF00"/>
                </a:solidFill>
              </a:rPr>
              <a:t>โรงงานแปรรูป)</a:t>
            </a:r>
            <a:endParaRPr lang="en-US" sz="12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1771" y="2620182"/>
            <a:ext cx="895350" cy="1076325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238638" y="1013526"/>
            <a:ext cx="7507704" cy="963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บันทึกน้ำหนักสัตว์น้ำที่ชั่งจริงแต่ละตะกร้า (หรือบรรจุภัณฑ์ชนิดอื่น) ณ </a:t>
            </a:r>
          </a:p>
          <a:p>
            <a:pPr fontAlgn="auto">
              <a:spcAft>
                <a:spcPts val="0"/>
              </a:spcAft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ท่าเทียบเรือ หรือ ณ สถานที่ชั่งน้ำหนักสัตว์น้ำที่ซื้อจากเรือเป็นลำดับแรก</a:t>
            </a:r>
            <a:endParaRPr lang="en-US" altLang="th-TH" sz="2800" b="1" dirty="0" smtClean="0">
              <a:solidFill>
                <a:srgbClr val="0000FF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7121" y="2620182"/>
            <a:ext cx="895350" cy="1076325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81000" y="20202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ขอบเขตของ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ระบบงานย่อย</a:t>
            </a: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ระบบบันทึกชั่งน้ำหนักจริงหน้าท่า</a:t>
            </a: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62" y="2689623"/>
            <a:ext cx="895350" cy="10763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2631" y="3962400"/>
            <a:ext cx="1893711" cy="5229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>
                <a:solidFill>
                  <a:srgbClr val="FFFF00"/>
                </a:solidFill>
              </a:rPr>
              <a:t>เจ้าหน้าที่ท่าเทียบเรือ</a:t>
            </a:r>
            <a:endParaRPr lang="en-US" sz="1200" b="1" dirty="0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38" y="2597205"/>
            <a:ext cx="546582" cy="662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2353" y="3103072"/>
            <a:ext cx="546582" cy="662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4114" y="2482136"/>
            <a:ext cx="2743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u="sng" dirty="0" smtClean="0"/>
              <a:t>ผู้ประกอบการ</a:t>
            </a:r>
            <a:r>
              <a:rPr lang="th-TH" sz="1400" dirty="0" smtClean="0"/>
              <a:t>บันทึกชั่งจริงหน้าท่า</a:t>
            </a:r>
            <a:endParaRPr lang="th-TH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2697" y="3625471"/>
            <a:ext cx="2545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u="sng" dirty="0" smtClean="0"/>
              <a:t>ท่าเทียบเรือ</a:t>
            </a:r>
            <a:r>
              <a:rPr lang="th-TH" sz="1400" dirty="0" smtClean="0"/>
              <a:t>อนุมัติชั่งจริงหน้าท่า</a:t>
            </a:r>
            <a:endParaRPr lang="th-TH" sz="1400" dirty="0"/>
          </a:p>
        </p:txBody>
      </p:sp>
      <p:sp>
        <p:nvSpPr>
          <p:cNvPr id="3" name="Oval 2"/>
          <p:cNvSpPr/>
          <p:nvPr/>
        </p:nvSpPr>
        <p:spPr>
          <a:xfrm>
            <a:off x="2868982" y="2289845"/>
            <a:ext cx="263279" cy="3036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</a:t>
            </a:r>
            <a:endParaRPr lang="th-TH" sz="1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67846" y="2299883"/>
            <a:ext cx="263279" cy="3036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</a:t>
            </a:r>
            <a:endParaRPr lang="th-TH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23849" y="21577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แนวทางการบันทึกข้อมูล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ชั่งน้ำหนักจริง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หน้าท่าเข้าระบบ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86994"/>
            <a:ext cx="6371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h-TH" sz="2000" dirty="0" smtClean="0"/>
              <a:t>ผู้ประกอบการจดบันทึกน้ำหนักสัตว์น้ำในกระดาษ แล้วนำ  ข้อมูลมากรอกใส่ใน </a:t>
            </a:r>
            <a:r>
              <a:rPr lang="en-US" sz="2000" dirty="0" smtClean="0"/>
              <a:t>Web Application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FontTx/>
              <a:buAutoNum type="arabicPeriod"/>
            </a:pPr>
            <a:r>
              <a:rPr lang="th-TH" sz="2000" dirty="0" smtClean="0"/>
              <a:t>ผู้ประกอบการ</a:t>
            </a:r>
            <a:r>
              <a:rPr lang="th-TH" sz="2000" dirty="0" smtClean="0"/>
              <a:t>ชั่งน้ำหนักสัตว์น้ำโดย</a:t>
            </a:r>
            <a:r>
              <a:rPr lang="th-TH" sz="2000" dirty="0" smtClean="0"/>
              <a:t>ใช้ระบบเครื่องชั่งอัจฉริยะที่สา</a:t>
            </a:r>
            <a:r>
              <a:rPr lang="th-TH" sz="2000" dirty="0" smtClean="0"/>
              <a:t>มารถส่งข้อมูลน้ำหนักสัตว์น้ำ</a:t>
            </a:r>
            <a:r>
              <a:rPr lang="th-TH" sz="2000" dirty="0" smtClean="0"/>
              <a:t>เข้าจัดเก็บในคอมพิวเตอร์ผ่านระบบเครือข่ายได้</a:t>
            </a:r>
            <a:r>
              <a:rPr lang="th-TH" sz="2000" dirty="0" smtClean="0"/>
              <a:t>โดย</a:t>
            </a:r>
            <a:r>
              <a:rPr lang="th-TH" sz="2000" dirty="0" smtClean="0"/>
              <a:t>อัตโนมัติ</a:t>
            </a:r>
            <a:endParaRPr lang="th-TH" sz="20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74" y="3402140"/>
            <a:ext cx="1083925" cy="1159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660" y="613036"/>
            <a:ext cx="1864340" cy="2320664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7696200" y="4562008"/>
            <a:ext cx="381000" cy="71008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057" y="5276100"/>
            <a:ext cx="1278285" cy="15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833"/>
            <a:ext cx="9144000" cy="6392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63881"/>
            <a:ext cx="2743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ระบบเครื่องชั่งอัจฉริยะ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75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23849" y="21577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รูปแบบเลขที่ฟอร์มบันทึกชั่งน้ำหนักจริง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หน้า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ท่า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391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69768" y="3857023"/>
            <a:ext cx="1893711" cy="685927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rgbClr val="FFFF00"/>
                </a:solidFill>
              </a:rPr>
              <a:t>เจ้าหน้าที่ท่าเทียบเรือ</a:t>
            </a:r>
            <a:r>
              <a:rPr lang="th-TH" sz="1200" b="1" dirty="0">
                <a:solidFill>
                  <a:srgbClr val="FFFF00"/>
                </a:solidFill>
              </a:rPr>
              <a:t> </a:t>
            </a:r>
            <a:r>
              <a:rPr lang="th-TH" sz="1200" b="1" u="sng" dirty="0" smtClean="0">
                <a:solidFill>
                  <a:srgbClr val="FFFF00"/>
                </a:solidFill>
              </a:rPr>
              <a:t>หรือ</a:t>
            </a:r>
            <a:r>
              <a:rPr lang="th-TH" sz="1200" b="1" dirty="0" smtClean="0">
                <a:solidFill>
                  <a:srgbClr val="FFFF00"/>
                </a:solidFill>
              </a:rPr>
              <a:t> เจ้าหน้าที่ประมงจังหวัด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910391" y="1171392"/>
            <a:ext cx="7583904" cy="963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นำเอกสาร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Logbook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ที่ได้รับจากเจ้าของเรือ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/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ไต๋เรือ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มาทำการบันทึกเข้าระบบ</a:t>
            </a:r>
            <a:endParaRPr lang="en-US" altLang="th-TH" sz="2800" b="1" dirty="0" smtClean="0">
              <a:solidFill>
                <a:srgbClr val="0000FF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68" y="2637951"/>
            <a:ext cx="895350" cy="107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8" y="2272495"/>
            <a:ext cx="5985366" cy="3169058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81000" y="20202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ขอบเขตของระบบงาน </a:t>
            </a: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</a:t>
            </a: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Logbook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6308" y="4695351"/>
            <a:ext cx="23903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b="1" u="sng" dirty="0" smtClean="0"/>
              <a:t>เจ้าหน้าที่ท่าเทียบเรือ</a:t>
            </a:r>
          </a:p>
          <a:p>
            <a:pPr algn="ctr"/>
            <a:r>
              <a:rPr lang="th-TH" sz="1400" b="1" u="sng" dirty="0" smtClean="0"/>
              <a:t>หรือ เจ้าหน้าที่ประมงจังหวัด</a:t>
            </a:r>
          </a:p>
          <a:p>
            <a:pPr algn="ctr"/>
            <a:r>
              <a:rPr lang="th-TH" sz="1400" dirty="0" smtClean="0"/>
              <a:t>บันทึก </a:t>
            </a:r>
            <a:r>
              <a:rPr lang="en-US" sz="1400" dirty="0" smtClean="0"/>
              <a:t>Logbook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33380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23849" y="21577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รูปแบบเลขที่ฟอร์ม </a:t>
            </a: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Logbook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7" y="1084133"/>
            <a:ext cx="86296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7725" y="4406780"/>
            <a:ext cx="1893711" cy="693670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>
                <a:solidFill>
                  <a:srgbClr val="FFFF00"/>
                </a:solidFill>
              </a:rPr>
              <a:t>เจ้าหน้าที่ท่าเทียบเรือ </a:t>
            </a:r>
            <a:r>
              <a:rPr lang="th-TH" sz="1200" b="1" u="sng" dirty="0">
                <a:solidFill>
                  <a:srgbClr val="FFFF00"/>
                </a:solidFill>
              </a:rPr>
              <a:t>หรือ</a:t>
            </a:r>
            <a:r>
              <a:rPr lang="th-TH" sz="1200" b="1" dirty="0">
                <a:solidFill>
                  <a:srgbClr val="FFFF00"/>
                </a:solidFill>
              </a:rPr>
              <a:t> เจ้าหน้าที่ประมงจังหวัด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906380" y="1303933"/>
            <a:ext cx="7583904" cy="7752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การนำ 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MCTD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ที่ได้รับจากเจ้าของเรือ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/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ไต๋เรือขนถ่าย</a:t>
            </a:r>
            <a:r>
              <a:rPr lang="en-US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มาทำการบันทึกเข้าระบบ</a:t>
            </a:r>
            <a:endParaRPr lang="en-US" altLang="th-TH" sz="2800" b="1" dirty="0" smtClean="0">
              <a:solidFill>
                <a:srgbClr val="0000FF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26" y="3240353"/>
            <a:ext cx="895350" cy="1076325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81000" y="20202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ขอบเขตของ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ระบบงานย่อย </a:t>
            </a: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MCTD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(หนังสือกำกับการขนถ่ายสัตว์น้ำ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Marine Catch Transshipping Document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  <a:endParaRPr lang="en-US" altLang="th-TH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fontAlgn="auto">
              <a:spcAft>
                <a:spcPts val="0"/>
              </a:spcAft>
            </a:pP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3602" y="5334000"/>
            <a:ext cx="23903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b="1" u="sng" dirty="0" smtClean="0"/>
              <a:t>เจ้าหน้าที่ท่าเทียบเรือ</a:t>
            </a:r>
          </a:p>
          <a:p>
            <a:pPr algn="ctr"/>
            <a:r>
              <a:rPr lang="th-TH" sz="1400" b="1" u="sng" dirty="0" smtClean="0"/>
              <a:t>หรือ เจ้าหน้าที่ประมงจังหวัด</a:t>
            </a:r>
          </a:p>
          <a:p>
            <a:pPr algn="ctr"/>
            <a:r>
              <a:rPr lang="th-TH" sz="1400" dirty="0" smtClean="0"/>
              <a:t>บันทึก </a:t>
            </a:r>
            <a:r>
              <a:rPr lang="en-US" sz="1400" dirty="0" smtClean="0"/>
              <a:t>MCTD</a:t>
            </a:r>
            <a:endParaRPr lang="th-TH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83" y="2312719"/>
            <a:ext cx="6463419" cy="38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23849" y="21577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รูปแบบเลขที่ฟอร์ม </a:t>
            </a: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MCTD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" y="1371600"/>
            <a:ext cx="86582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62000" y="1003835"/>
            <a:ext cx="8562356" cy="879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 </a:t>
            </a:r>
            <a:r>
              <a:rPr lang="en-US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MCPD </a:t>
            </a:r>
            <a:r>
              <a:rPr lang="th-TH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</a:t>
            </a:r>
            <a:r>
              <a:rPr lang="th-TH" sz="27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หนังสือกำกับการซื้อขายสัตว์</a:t>
            </a:r>
            <a:r>
              <a:rPr lang="th-TH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น้ำ </a:t>
            </a:r>
            <a:r>
              <a:rPr lang="en-US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Marine </a:t>
            </a:r>
            <a:r>
              <a:rPr lang="en-US" sz="27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Catch Purchasing Document</a:t>
            </a:r>
            <a:r>
              <a:rPr lang="th-TH" sz="27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  <a:endParaRPr lang="en-US" altLang="th-TH" sz="27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0738" y="4891759"/>
            <a:ext cx="2667000" cy="865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>
                <a:solidFill>
                  <a:srgbClr val="FFFF00"/>
                </a:solidFill>
              </a:rPr>
              <a:t>ผู้</a:t>
            </a:r>
            <a:r>
              <a:rPr lang="th-TH" sz="1200" b="1" dirty="0" smtClean="0">
                <a:solidFill>
                  <a:srgbClr val="FFFF00"/>
                </a:solidFill>
              </a:rPr>
              <a:t>ประกอบการด้านการประมง</a:t>
            </a:r>
            <a:endParaRPr lang="th-TH" sz="1200" b="1" dirty="0">
              <a:solidFill>
                <a:srgbClr val="FFFF00"/>
              </a:solidFill>
            </a:endParaRPr>
          </a:p>
          <a:p>
            <a:pPr algn="ctr"/>
            <a:r>
              <a:rPr lang="th-TH" sz="1200" b="1" dirty="0">
                <a:solidFill>
                  <a:srgbClr val="FFFF00"/>
                </a:solidFill>
              </a:rPr>
              <a:t>(แพปลา </a:t>
            </a:r>
            <a:r>
              <a:rPr lang="en-US" sz="1200" b="1" dirty="0">
                <a:solidFill>
                  <a:srgbClr val="FFFF00"/>
                </a:solidFill>
              </a:rPr>
              <a:t>/ </a:t>
            </a:r>
            <a:r>
              <a:rPr lang="th-TH" sz="1200" b="1" dirty="0">
                <a:solidFill>
                  <a:srgbClr val="FFFF00"/>
                </a:solidFill>
              </a:rPr>
              <a:t>ผู้รวบรวมสัตว์น้ำ </a:t>
            </a:r>
            <a:r>
              <a:rPr lang="en-US" sz="1200" b="1" dirty="0">
                <a:solidFill>
                  <a:srgbClr val="FFFF00"/>
                </a:solidFill>
              </a:rPr>
              <a:t>/ </a:t>
            </a:r>
            <a:r>
              <a:rPr lang="th-TH" sz="1200" b="1" dirty="0">
                <a:solidFill>
                  <a:srgbClr val="FFFF00"/>
                </a:solidFill>
              </a:rPr>
              <a:t>โรงงานแปรรูป)</a:t>
            </a:r>
            <a:endParaRPr lang="en-US" sz="12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8" y="3629097"/>
            <a:ext cx="895350" cy="107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8" y="3629097"/>
            <a:ext cx="895350" cy="1076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3185081"/>
            <a:ext cx="5329121" cy="31322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1048" y="3527477"/>
            <a:ext cx="1219200" cy="18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062296" y="4282653"/>
            <a:ext cx="1219200" cy="18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4271846" y="4282653"/>
            <a:ext cx="1428750" cy="262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4269571" y="5026112"/>
            <a:ext cx="1428750" cy="262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381000" y="20202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ขอบเขตของระบบงาน </a:t>
            </a: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ระบบงานย่อย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6595" y="5943600"/>
            <a:ext cx="305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u="sng" dirty="0" smtClean="0"/>
              <a:t>ผู้ประกอบการ</a:t>
            </a:r>
            <a:r>
              <a:rPr lang="th-TH" sz="1400" dirty="0" smtClean="0"/>
              <a:t>บันทึกการซื้อขายสัตว์น้ำ</a:t>
            </a:r>
            <a:endParaRPr lang="th-TH" sz="1400" dirty="0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1215806" y="1861404"/>
            <a:ext cx="7583904" cy="107018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en-US"/>
            </a:defPPr>
            <a:lvl1pPr defTabSz="457200" eaLnBrk="1" fontAlgn="auto" latinLnBrk="0" hangingPunct="1">
              <a:spcAft>
                <a:spcPts val="0"/>
              </a:spcAft>
              <a:buNone/>
              <a:defRPr sz="2800" b="1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Tx/>
              <a:buChar char="-"/>
            </a:pPr>
            <a:r>
              <a:rPr lang="th-TH" dirty="0" smtClean="0"/>
              <a:t>การบันทึกซื้อ</a:t>
            </a:r>
            <a:r>
              <a:rPr lang="en-US" dirty="0" smtClean="0"/>
              <a:t>/</a:t>
            </a:r>
            <a:r>
              <a:rPr lang="th-TH" dirty="0" smtClean="0"/>
              <a:t>ขายสัตว์น้ำระหว่างผู้ประกอบการในระบบ</a:t>
            </a:r>
          </a:p>
          <a:p>
            <a:pPr marL="457200" indent="-457200">
              <a:buFontTx/>
              <a:buChar char="-"/>
            </a:pPr>
            <a:r>
              <a:rPr lang="th-TH" altLang="th-TH" dirty="0" smtClean="0"/>
              <a:t>การอนุมัติ </a:t>
            </a:r>
            <a:r>
              <a:rPr lang="en-US" altLang="th-TH" dirty="0" smtClean="0"/>
              <a:t>MCPD </a:t>
            </a:r>
            <a:r>
              <a:rPr lang="th-TH" altLang="th-TH" dirty="0"/>
              <a:t>ของ</a:t>
            </a:r>
            <a:r>
              <a:rPr lang="th-TH" altLang="th-TH" dirty="0" smtClean="0"/>
              <a:t>ผู้ประกอบการ</a:t>
            </a:r>
          </a:p>
          <a:p>
            <a:pPr marL="457200" indent="-457200">
              <a:buFontTx/>
              <a:buChar char="-"/>
            </a:pPr>
            <a:r>
              <a:rPr lang="th-TH" altLang="th-TH" dirty="0"/>
              <a:t>การควบคุม </a:t>
            </a:r>
            <a:r>
              <a:rPr lang="en-US" altLang="th-TH" dirty="0"/>
              <a:t>Stock </a:t>
            </a:r>
            <a:r>
              <a:rPr lang="th-TH" altLang="th-TH" dirty="0"/>
              <a:t>สัตว์น้ำของ</a:t>
            </a:r>
            <a:r>
              <a:rPr lang="th-TH" altLang="th-TH" dirty="0" smtClean="0"/>
              <a:t>ผู้ประกอบการ</a:t>
            </a:r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val="23751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วัตถุประสงค์ของระบบงาน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099" name="Text Box 15"/>
          <p:cNvSpPr txBox="1">
            <a:spLocks noChangeArrowheads="1"/>
          </p:cNvSpPr>
          <p:nvPr/>
        </p:nvSpPr>
        <p:spPr bwMode="auto">
          <a:xfrm>
            <a:off x="1143000" y="1173163"/>
            <a:ext cx="7467600" cy="36625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เพื่อเป็นการ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ดำเนินการแก้ไขปัญหา การป้องกัน ยับยั้ง และขจัดการทำประมงผิดกฎหมาย ขาดการรายงาน และไร้การควบคุมของภาคการประมงเป็นไปด้วยความ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เรียบร้อย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เพื่อให้มีระบบงานรองรับ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มาตรการการตรวจสอบผลิตภัณฑ์ประมงที่ส่งไปจำหน่ายยังกลุ่มประเทศสหภาพยุโรป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EU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เป็นการเพิ่มศักยภาพในการแข่งขันของ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ภาคเอกชน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มีฐานข้อมูลเพื่อการวิเคราะห์ในการการ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อนุรักษ์ทรัพยากรสัตว์น้ำที่มีอยู่อย่างจำกัดให้มีการใช้ประโยชน์อย่างยั่งยืน</a:t>
            </a:r>
            <a:endParaRPr lang="en-US" sz="2800" b="1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4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62000" y="1003835"/>
            <a:ext cx="8562356" cy="879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 </a:t>
            </a:r>
            <a:r>
              <a:rPr lang="en-US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MCPD </a:t>
            </a:r>
            <a:r>
              <a:rPr lang="th-TH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</a:t>
            </a:r>
            <a:r>
              <a:rPr lang="th-TH" sz="27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หนังสือกำกับการซื้อขายสัตว์</a:t>
            </a:r>
            <a:r>
              <a:rPr lang="th-TH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น้ำ </a:t>
            </a:r>
            <a:r>
              <a:rPr lang="en-US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Marine </a:t>
            </a:r>
            <a:r>
              <a:rPr lang="en-US" sz="27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Catch Purchasing Document</a:t>
            </a:r>
            <a:r>
              <a:rPr lang="th-TH" sz="27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  <a:endParaRPr lang="en-US" altLang="th-TH" sz="27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0500" y="3570052"/>
            <a:ext cx="895350" cy="107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3570052"/>
            <a:ext cx="895350" cy="1076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15335" y="3451244"/>
            <a:ext cx="1219200" cy="18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076583" y="4206420"/>
            <a:ext cx="1219200" cy="18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381000" y="20202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ขอบเขตของระบบงาน </a:t>
            </a: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ระบบงานย่อย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727" y="3554299"/>
            <a:ext cx="546582" cy="6628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1291" y="4046347"/>
            <a:ext cx="546582" cy="6628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52964" y="4708204"/>
            <a:ext cx="2667000" cy="865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>
                <a:solidFill>
                  <a:srgbClr val="FFFF00"/>
                </a:solidFill>
              </a:rPr>
              <a:t>ผู้</a:t>
            </a:r>
            <a:r>
              <a:rPr lang="th-TH" sz="1200" b="1" dirty="0" smtClean="0">
                <a:solidFill>
                  <a:srgbClr val="FFFF00"/>
                </a:solidFill>
              </a:rPr>
              <a:t>ประกอบการด้านการประมง</a:t>
            </a:r>
            <a:endParaRPr lang="th-TH" sz="1200" b="1" dirty="0">
              <a:solidFill>
                <a:srgbClr val="FFFF00"/>
              </a:solidFill>
            </a:endParaRPr>
          </a:p>
          <a:p>
            <a:pPr algn="ctr"/>
            <a:r>
              <a:rPr lang="th-TH" sz="1200" b="1" dirty="0">
                <a:solidFill>
                  <a:srgbClr val="FFFF00"/>
                </a:solidFill>
              </a:rPr>
              <a:t>(แพปลา </a:t>
            </a:r>
            <a:r>
              <a:rPr lang="en-US" sz="1200" b="1" dirty="0">
                <a:solidFill>
                  <a:srgbClr val="FFFF00"/>
                </a:solidFill>
              </a:rPr>
              <a:t>/ </a:t>
            </a:r>
            <a:r>
              <a:rPr lang="th-TH" sz="1200" b="1" dirty="0">
                <a:solidFill>
                  <a:srgbClr val="FFFF00"/>
                </a:solidFill>
              </a:rPr>
              <a:t>ผู้รวบรวมสัตว์น้ำ </a:t>
            </a:r>
            <a:r>
              <a:rPr lang="en-US" sz="1200" b="1" dirty="0">
                <a:solidFill>
                  <a:srgbClr val="FFFF00"/>
                </a:solidFill>
              </a:rPr>
              <a:t>/ </a:t>
            </a:r>
            <a:r>
              <a:rPr lang="th-TH" sz="1200" b="1" dirty="0">
                <a:solidFill>
                  <a:srgbClr val="FFFF00"/>
                </a:solidFill>
              </a:rPr>
              <a:t>โรงงานแปรรูป)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62625" y="4648200"/>
            <a:ext cx="2667000" cy="865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>
                <a:solidFill>
                  <a:srgbClr val="FFFF00"/>
                </a:solidFill>
              </a:rPr>
              <a:t>ผู้</a:t>
            </a:r>
            <a:r>
              <a:rPr lang="th-TH" sz="1200" b="1" dirty="0" smtClean="0">
                <a:solidFill>
                  <a:srgbClr val="FFFF00"/>
                </a:solidFill>
              </a:rPr>
              <a:t>ประกอบการด้านการประมง</a:t>
            </a:r>
            <a:endParaRPr lang="th-TH" sz="1200" b="1" dirty="0">
              <a:solidFill>
                <a:srgbClr val="FFFF00"/>
              </a:solidFill>
            </a:endParaRPr>
          </a:p>
          <a:p>
            <a:pPr algn="ctr"/>
            <a:r>
              <a:rPr lang="th-TH" sz="1200" b="1" dirty="0">
                <a:solidFill>
                  <a:srgbClr val="FFFF00"/>
                </a:solidFill>
              </a:rPr>
              <a:t>(แพปลา </a:t>
            </a:r>
            <a:r>
              <a:rPr lang="en-US" sz="1200" b="1" dirty="0">
                <a:solidFill>
                  <a:srgbClr val="FFFF00"/>
                </a:solidFill>
              </a:rPr>
              <a:t>/ </a:t>
            </a:r>
            <a:r>
              <a:rPr lang="th-TH" sz="1200" b="1" dirty="0">
                <a:solidFill>
                  <a:srgbClr val="FFFF00"/>
                </a:solidFill>
              </a:rPr>
              <a:t>ผู้รวบรวมสัตว์น้ำ </a:t>
            </a:r>
            <a:r>
              <a:rPr lang="en-US" sz="1200" b="1" dirty="0">
                <a:solidFill>
                  <a:srgbClr val="FFFF00"/>
                </a:solidFill>
              </a:rPr>
              <a:t>/ </a:t>
            </a:r>
            <a:r>
              <a:rPr lang="th-TH" sz="1200" b="1" dirty="0">
                <a:solidFill>
                  <a:srgbClr val="FFFF00"/>
                </a:solidFill>
              </a:rPr>
              <a:t>โรงงานแปรรูป)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9911" y="3389415"/>
            <a:ext cx="212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u="sng" dirty="0" smtClean="0"/>
              <a:t>ผู้ขาย</a:t>
            </a:r>
            <a:r>
              <a:rPr lang="th-TH" sz="1400" dirty="0" smtClean="0"/>
              <a:t>บันทึกข้อมูลการขาย</a:t>
            </a:r>
            <a:endParaRPr lang="th-TH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01695" y="4488213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u="sng" dirty="0" smtClean="0"/>
              <a:t>ผู้ซื้อ</a:t>
            </a:r>
            <a:r>
              <a:rPr lang="th-TH" sz="1400" dirty="0" smtClean="0"/>
              <a:t>ยืนยันการซื้อ</a:t>
            </a:r>
            <a:endParaRPr lang="th-TH" sz="1400" dirty="0"/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>
          <a:xfrm>
            <a:off x="1215806" y="1861404"/>
            <a:ext cx="7583904" cy="107018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en-US"/>
            </a:defPPr>
            <a:lvl1pPr defTabSz="457200" eaLnBrk="1" fontAlgn="auto" latinLnBrk="0" hangingPunct="1">
              <a:spcAft>
                <a:spcPts val="0"/>
              </a:spcAft>
              <a:buNone/>
              <a:defRPr sz="2800" b="1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Tx/>
              <a:buChar char="-"/>
            </a:pPr>
            <a:r>
              <a:rPr lang="th-TH" dirty="0" smtClean="0"/>
              <a:t>การบันทึกซื้อ</a:t>
            </a:r>
            <a:r>
              <a:rPr lang="en-US" dirty="0" smtClean="0"/>
              <a:t>/</a:t>
            </a:r>
            <a:r>
              <a:rPr lang="th-TH" dirty="0" smtClean="0"/>
              <a:t>ขายสัตว์น้ำระหว่างผู้ประกอบการในระบบ</a:t>
            </a:r>
          </a:p>
          <a:p>
            <a:pPr marL="457200" indent="-457200">
              <a:buFontTx/>
              <a:buChar char="-"/>
            </a:pPr>
            <a:r>
              <a:rPr lang="th-TH" altLang="th-TH" dirty="0" smtClean="0"/>
              <a:t>การอนุมัติ </a:t>
            </a:r>
            <a:r>
              <a:rPr lang="en-US" altLang="th-TH" dirty="0" smtClean="0"/>
              <a:t>MCPD </a:t>
            </a:r>
            <a:r>
              <a:rPr lang="th-TH" altLang="th-TH" dirty="0"/>
              <a:t>ของ</a:t>
            </a:r>
            <a:r>
              <a:rPr lang="th-TH" altLang="th-TH" dirty="0" smtClean="0"/>
              <a:t>ผู้ประกอบการ</a:t>
            </a:r>
          </a:p>
          <a:p>
            <a:pPr marL="457200" indent="-457200">
              <a:buFontTx/>
              <a:buChar char="-"/>
            </a:pPr>
            <a:r>
              <a:rPr lang="th-TH" altLang="th-TH" dirty="0"/>
              <a:t>การควบคุม </a:t>
            </a:r>
            <a:r>
              <a:rPr lang="en-US" altLang="th-TH" dirty="0"/>
              <a:t>Stock </a:t>
            </a:r>
            <a:r>
              <a:rPr lang="th-TH" altLang="th-TH" dirty="0"/>
              <a:t>สัตว์น้ำของ</a:t>
            </a:r>
            <a:r>
              <a:rPr lang="th-TH" altLang="th-TH" dirty="0" smtClean="0"/>
              <a:t>ผู้ประกอบการ</a:t>
            </a:r>
            <a:endParaRPr lang="th-TH" altLang="th-TH" dirty="0"/>
          </a:p>
        </p:txBody>
      </p:sp>
      <p:sp>
        <p:nvSpPr>
          <p:cNvPr id="15" name="Oval 14"/>
          <p:cNvSpPr/>
          <p:nvPr/>
        </p:nvSpPr>
        <p:spPr>
          <a:xfrm>
            <a:off x="4451378" y="3040260"/>
            <a:ext cx="263279" cy="3036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</a:t>
            </a:r>
            <a:endParaRPr lang="th-TH" sz="12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12942" y="4893162"/>
            <a:ext cx="263279" cy="3036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</a:t>
            </a:r>
            <a:endParaRPr lang="th-TH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7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62000" y="1003835"/>
            <a:ext cx="8562356" cy="879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 </a:t>
            </a:r>
            <a:r>
              <a:rPr lang="en-US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MCPD </a:t>
            </a:r>
            <a:r>
              <a:rPr lang="th-TH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</a:t>
            </a:r>
            <a:r>
              <a:rPr lang="th-TH" sz="27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หนังสือกำกับการซื้อขายสัตว์</a:t>
            </a:r>
            <a:r>
              <a:rPr lang="th-TH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น้ำ </a:t>
            </a:r>
            <a:r>
              <a:rPr lang="en-US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Marine </a:t>
            </a:r>
            <a:r>
              <a:rPr lang="en-US" sz="27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Catch Purchasing Document</a:t>
            </a:r>
            <a:r>
              <a:rPr lang="th-TH" sz="27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  <a:endParaRPr lang="en-US" altLang="th-TH" sz="27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6071" y="3554299"/>
            <a:ext cx="895350" cy="1076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15335" y="3451244"/>
            <a:ext cx="1219200" cy="18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076583" y="4206420"/>
            <a:ext cx="1219200" cy="18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381000" y="20202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ขอบเขตของระบบงาน </a:t>
            </a: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ระบบงานย่อย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09" y="3419189"/>
            <a:ext cx="546582" cy="6628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0773" y="3911237"/>
            <a:ext cx="546582" cy="6628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67739" y="4723281"/>
            <a:ext cx="2171236" cy="7904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>
                <a:solidFill>
                  <a:srgbClr val="FFFF00"/>
                </a:solidFill>
              </a:rPr>
              <a:t>ผู้</a:t>
            </a:r>
            <a:r>
              <a:rPr lang="th-TH" sz="1200" b="1" dirty="0" smtClean="0">
                <a:solidFill>
                  <a:srgbClr val="FFFF00"/>
                </a:solidFill>
              </a:rPr>
              <a:t>ประกอบการด้านการประมง</a:t>
            </a:r>
            <a:endParaRPr lang="th-TH" sz="1200" b="1" dirty="0">
              <a:solidFill>
                <a:srgbClr val="FFFF00"/>
              </a:solidFill>
            </a:endParaRPr>
          </a:p>
          <a:p>
            <a:pPr algn="ctr"/>
            <a:r>
              <a:rPr lang="th-TH" sz="1200" b="1" dirty="0" smtClean="0">
                <a:solidFill>
                  <a:srgbClr val="FFFF00"/>
                </a:solidFill>
              </a:rPr>
              <a:t>(โรงงาน</a:t>
            </a:r>
            <a:r>
              <a:rPr lang="th-TH" sz="1200" b="1" dirty="0">
                <a:solidFill>
                  <a:srgbClr val="FFFF00"/>
                </a:solidFill>
              </a:rPr>
              <a:t>แปรรูป)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4740842"/>
            <a:ext cx="2171236" cy="788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rgbClr val="FFFF00"/>
                </a:solidFill>
              </a:rPr>
              <a:t>เจ้าหน้าที่กรมประมง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8932" y="3212546"/>
            <a:ext cx="5434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u="sng" dirty="0" smtClean="0"/>
              <a:t>โรงงานแปรรูป</a:t>
            </a:r>
            <a:r>
              <a:rPr lang="th-TH" sz="1400" dirty="0" smtClean="0"/>
              <a:t>ยืนยันการซื้อสัตว์น้ำเพื่อการผลิต</a:t>
            </a:r>
            <a:r>
              <a:rPr lang="en-US" sz="1400" dirty="0" smtClean="0"/>
              <a:t>/</a:t>
            </a:r>
            <a:r>
              <a:rPr lang="th-TH" sz="1400" dirty="0" smtClean="0"/>
              <a:t>แปรรูปเป็นสินค้าส่งออก</a:t>
            </a:r>
            <a:endParaRPr lang="th-TH" sz="1400" dirty="0"/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>
          <a:xfrm>
            <a:off x="1215806" y="1861404"/>
            <a:ext cx="7583904" cy="107018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en-US"/>
            </a:defPPr>
            <a:lvl1pPr defTabSz="457200" eaLnBrk="1" fontAlgn="auto" latinLnBrk="0" hangingPunct="1">
              <a:spcAft>
                <a:spcPts val="0"/>
              </a:spcAft>
              <a:buNone/>
              <a:defRPr sz="2800" b="1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Tx/>
              <a:buChar char="-"/>
            </a:pPr>
            <a:r>
              <a:rPr lang="th-TH" dirty="0" smtClean="0"/>
              <a:t>การบันทึกซื้อ</a:t>
            </a:r>
            <a:r>
              <a:rPr lang="en-US" dirty="0" smtClean="0"/>
              <a:t>/</a:t>
            </a:r>
            <a:r>
              <a:rPr lang="th-TH" dirty="0" smtClean="0"/>
              <a:t>ขายสัตว์น้ำระหว่างผู้ประกอบการในระบบ</a:t>
            </a:r>
          </a:p>
          <a:p>
            <a:pPr marL="457200" indent="-457200">
              <a:buFontTx/>
              <a:buChar char="-"/>
            </a:pPr>
            <a:r>
              <a:rPr lang="th-TH" altLang="th-TH" dirty="0" smtClean="0"/>
              <a:t>การอนุมัติ </a:t>
            </a:r>
            <a:r>
              <a:rPr lang="en-US" altLang="th-TH" dirty="0" smtClean="0"/>
              <a:t>MCPD </a:t>
            </a:r>
            <a:r>
              <a:rPr lang="th-TH" altLang="th-TH" dirty="0"/>
              <a:t>ของ</a:t>
            </a:r>
            <a:r>
              <a:rPr lang="th-TH" altLang="th-TH" dirty="0" smtClean="0"/>
              <a:t>ผู้ประกอบการ</a:t>
            </a:r>
          </a:p>
          <a:p>
            <a:pPr marL="457200" indent="-457200">
              <a:buFontTx/>
              <a:buChar char="-"/>
            </a:pPr>
            <a:r>
              <a:rPr lang="th-TH" altLang="th-TH" dirty="0"/>
              <a:t>การควบคุม </a:t>
            </a:r>
            <a:r>
              <a:rPr lang="en-US" altLang="th-TH" dirty="0"/>
              <a:t>Stock </a:t>
            </a:r>
            <a:r>
              <a:rPr lang="th-TH" altLang="th-TH" dirty="0"/>
              <a:t>สัตว์น้ำของ</a:t>
            </a:r>
            <a:r>
              <a:rPr lang="th-TH" altLang="th-TH" dirty="0" smtClean="0"/>
              <a:t>ผู้ประกอบการ</a:t>
            </a:r>
            <a:endParaRPr lang="th-TH" altLang="th-TH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14" y="3596064"/>
            <a:ext cx="895350" cy="1076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69455" y="4415504"/>
            <a:ext cx="1999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u="sng" dirty="0" smtClean="0"/>
              <a:t>กรมประมง</a:t>
            </a:r>
            <a:r>
              <a:rPr lang="th-TH" altLang="th-TH" sz="1400" dirty="0" smtClean="0"/>
              <a:t>อนุมัติ</a:t>
            </a:r>
            <a:r>
              <a:rPr lang="en-US" altLang="th-TH" sz="1400" dirty="0" smtClean="0"/>
              <a:t> </a:t>
            </a:r>
            <a:r>
              <a:rPr lang="en-US" sz="1400" dirty="0" smtClean="0"/>
              <a:t>MCPD</a:t>
            </a:r>
            <a:endParaRPr lang="th-TH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5626894"/>
            <a:ext cx="3059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u="sng" dirty="0"/>
              <a:t>โรงงานแปรรูป</a:t>
            </a:r>
            <a:r>
              <a:rPr lang="th-TH" sz="1400" dirty="0" smtClean="0">
                <a:ea typeface="Tahoma" panose="020B0604030504040204" pitchFamily="34" charset="0"/>
              </a:rPr>
              <a:t>บันทึก</a:t>
            </a:r>
            <a:r>
              <a:rPr lang="th-TH" sz="1400" dirty="0">
                <a:ea typeface="Tahoma" panose="020B0604030504040204" pitchFamily="34" charset="0"/>
              </a:rPr>
              <a:t>ตัดน้ำหนักสัตว์น้ำที่นำไปใช้ในแต่ละ </a:t>
            </a:r>
            <a:r>
              <a:rPr lang="en-US" sz="1400" dirty="0">
                <a:ea typeface="Tahoma" panose="020B0604030504040204" pitchFamily="34" charset="0"/>
              </a:rPr>
              <a:t>Lot </a:t>
            </a:r>
            <a:r>
              <a:rPr lang="th-TH" sz="1400" dirty="0">
                <a:ea typeface="Tahoma" panose="020B0604030504040204" pitchFamily="34" charset="0"/>
              </a:rPr>
              <a:t>การผลิตใน </a:t>
            </a:r>
            <a:r>
              <a:rPr lang="en-US" sz="1400" dirty="0">
                <a:ea typeface="Tahoma" panose="020B0604030504040204" pitchFamily="34" charset="0"/>
              </a:rPr>
              <a:t>MCPD </a:t>
            </a:r>
            <a:r>
              <a:rPr lang="th-TH" sz="1400" dirty="0">
                <a:ea typeface="Tahoma" panose="020B0604030504040204" pitchFamily="34" charset="0"/>
              </a:rPr>
              <a:t>ส่วนที่ </a:t>
            </a:r>
            <a:r>
              <a:rPr lang="en-US" sz="1400" dirty="0" smtClean="0">
                <a:ea typeface="Tahoma" panose="020B0604030504040204" pitchFamily="34" charset="0"/>
              </a:rPr>
              <a:t>3 </a:t>
            </a:r>
            <a:r>
              <a:rPr lang="th-TH" sz="1400" dirty="0" smtClean="0">
                <a:ea typeface="Tahoma" panose="020B0604030504040204" pitchFamily="34" charset="0"/>
              </a:rPr>
              <a:t>สำหรับ </a:t>
            </a:r>
            <a:r>
              <a:rPr lang="en-US" sz="1400" dirty="0" smtClean="0">
                <a:ea typeface="Tahoma" panose="020B0604030504040204" pitchFamily="34" charset="0"/>
              </a:rPr>
              <a:t>MCPD </a:t>
            </a:r>
            <a:r>
              <a:rPr lang="th-TH" sz="1400" dirty="0" smtClean="0">
                <a:ea typeface="Tahoma" panose="020B0604030504040204" pitchFamily="34" charset="0"/>
              </a:rPr>
              <a:t>ที่ได้รับการอนุมัติจากกรมประมงแล้ว</a:t>
            </a:r>
            <a:endParaRPr lang="en-US" sz="1400" dirty="0">
              <a:ea typeface="Tahoma" panose="020B060403050404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49782" y="2917425"/>
            <a:ext cx="263279" cy="3036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3</a:t>
            </a:r>
            <a:endParaRPr lang="th-TH" sz="12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462424" y="4839921"/>
            <a:ext cx="263279" cy="3036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</a:t>
            </a:r>
            <a:endParaRPr lang="th-TH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5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62000" y="1003835"/>
            <a:ext cx="8562356" cy="879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 </a:t>
            </a:r>
            <a:r>
              <a:rPr lang="en-US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Catch Certificate </a:t>
            </a:r>
            <a:r>
              <a:rPr lang="th-TH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(ใบรับรองการจับสัตว์น้ำ)</a:t>
            </a:r>
            <a:endParaRPr lang="en-US" altLang="th-TH" sz="27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271" y="4564445"/>
            <a:ext cx="2133600" cy="804846"/>
          </a:xfrm>
          <a:prstGeom prst="rect">
            <a:avLst/>
          </a:prstGeom>
          <a:solidFill>
            <a:srgbClr val="00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>
                <a:solidFill>
                  <a:srgbClr val="FFFF00"/>
                </a:solidFill>
              </a:rPr>
              <a:t>ผู้ประกอบการด้านการประมง</a:t>
            </a:r>
          </a:p>
          <a:p>
            <a:pPr algn="ctr"/>
            <a:r>
              <a:rPr lang="th-TH" sz="1200" b="1" dirty="0" smtClean="0">
                <a:solidFill>
                  <a:srgbClr val="FFFF00"/>
                </a:solidFill>
              </a:rPr>
              <a:t>(โรงงาน</a:t>
            </a:r>
            <a:r>
              <a:rPr lang="th-TH" sz="1200" b="1" dirty="0">
                <a:solidFill>
                  <a:srgbClr val="FFFF00"/>
                </a:solidFill>
              </a:rPr>
              <a:t>แปรรูป)</a:t>
            </a:r>
            <a:endParaRPr lang="en-US" sz="12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2176" y="3246256"/>
            <a:ext cx="895350" cy="107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1826" y="3246256"/>
            <a:ext cx="895350" cy="1076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9423" y="3809269"/>
            <a:ext cx="1219200" cy="18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170671" y="4564445"/>
            <a:ext cx="1219200" cy="18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381000" y="20202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ขอบเขตของระบบงาน </a:t>
            </a: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ระบบงานย่อย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251226" y="1629721"/>
            <a:ext cx="7583904" cy="77523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en-US"/>
            </a:defPPr>
            <a:lvl1pPr defTabSz="457200" eaLnBrk="1" fontAlgn="auto" latinLnBrk="0" hangingPunct="1">
              <a:spcAft>
                <a:spcPts val="0"/>
              </a:spcAft>
              <a:buNone/>
              <a:defRPr sz="2800" b="1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Tx/>
              <a:buChar char="-"/>
            </a:pPr>
            <a:r>
              <a:rPr lang="th-TH" dirty="0" smtClean="0"/>
              <a:t>การยื่นใบคำร้องขอ</a:t>
            </a:r>
            <a:r>
              <a:rPr lang="th-TH" dirty="0"/>
              <a:t>ใบรับรองการจับสัตว์น้ำ</a:t>
            </a:r>
          </a:p>
          <a:p>
            <a:pPr marL="457200" indent="-457200">
              <a:buFontTx/>
              <a:buChar char="-"/>
            </a:pPr>
            <a:r>
              <a:rPr lang="th-TH" altLang="th-TH" dirty="0" smtClean="0"/>
              <a:t>การอนุมัติ</a:t>
            </a:r>
            <a:r>
              <a:rPr lang="th-TH" dirty="0"/>
              <a:t>ใบรับรองการจับสัตว์น้ำ</a:t>
            </a:r>
          </a:p>
          <a:p>
            <a:pPr marL="457200" indent="-457200">
              <a:buFontTx/>
              <a:buChar char="-"/>
            </a:pPr>
            <a:endParaRPr lang="en-US" altLang="th-T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05" y="3220043"/>
            <a:ext cx="895350" cy="107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55" y="3212918"/>
            <a:ext cx="895350" cy="10763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19800" y="4564445"/>
            <a:ext cx="2133600" cy="804846"/>
          </a:xfrm>
          <a:prstGeom prst="rect">
            <a:avLst/>
          </a:prstGeom>
          <a:solidFill>
            <a:srgbClr val="00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rgbClr val="FFFF00"/>
                </a:solidFill>
              </a:rPr>
              <a:t>เจ้าหน้าที่กรมประมง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5480" y="2846344"/>
            <a:ext cx="408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b="1" u="sng" dirty="0" smtClean="0"/>
              <a:t>ผู้ประกอบการ</a:t>
            </a:r>
            <a:r>
              <a:rPr lang="th-TH" sz="1400" dirty="0"/>
              <a:t>ยื่นใบคำร้องขอใบรับรองการจับสัตว์น้ำ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29" y="3138903"/>
            <a:ext cx="546582" cy="6628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7393" y="3630951"/>
            <a:ext cx="546582" cy="662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03871" y="4208401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u="sng" dirty="0" smtClean="0"/>
              <a:t>กรมประมง</a:t>
            </a:r>
            <a:r>
              <a:rPr lang="th-TH" altLang="th-TH" sz="1400" dirty="0" smtClean="0"/>
              <a:t>อนุมัติ</a:t>
            </a:r>
            <a:r>
              <a:rPr lang="th-TH" sz="1400" dirty="0"/>
              <a:t>ใบรับรองการจับสัตว์</a:t>
            </a:r>
            <a:r>
              <a:rPr lang="th-TH" sz="1400" dirty="0" smtClean="0"/>
              <a:t>น้ำ</a:t>
            </a:r>
            <a:endParaRPr lang="th-TH" sz="1400" dirty="0"/>
          </a:p>
        </p:txBody>
      </p:sp>
      <p:sp>
        <p:nvSpPr>
          <p:cNvPr id="22" name="Oval 21"/>
          <p:cNvSpPr/>
          <p:nvPr/>
        </p:nvSpPr>
        <p:spPr>
          <a:xfrm>
            <a:off x="4449044" y="2479503"/>
            <a:ext cx="263279" cy="3036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</a:t>
            </a:r>
            <a:endParaRPr lang="th-TH" sz="12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32113" y="4564445"/>
            <a:ext cx="263279" cy="3036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</a:t>
            </a:r>
            <a:endParaRPr lang="th-TH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62000" y="1003835"/>
            <a:ext cx="8382000" cy="879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7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ระบบตรวจสอบการทำงานของท่าเทียบเรือ</a:t>
            </a:r>
            <a:endParaRPr lang="en-US" altLang="th-TH" sz="27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9423" y="3809269"/>
            <a:ext cx="1219200" cy="18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170671" y="4564445"/>
            <a:ext cx="1219200" cy="18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381000" y="20202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ขอบเขตของระบบงาน </a:t>
            </a:r>
            <a:r>
              <a:rPr lang="en-US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: 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ระบบงานย่อย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251226" y="1629721"/>
            <a:ext cx="7583904" cy="77523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en-US"/>
            </a:defPPr>
            <a:lvl1pPr defTabSz="457200" eaLnBrk="1" fontAlgn="auto" latinLnBrk="0" hangingPunct="1">
              <a:spcAft>
                <a:spcPts val="0"/>
              </a:spcAft>
              <a:buNone/>
              <a:defRPr sz="2800" b="1">
                <a:solidFill>
                  <a:srgbClr val="0000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Tx/>
              <a:buChar char="-"/>
            </a:pPr>
            <a:r>
              <a:rPr lang="th-TH" dirty="0" smtClean="0"/>
              <a:t>บันทึกข้อมูลผลการตรวจสอบการทำงานของท่าเทียบเรือ</a:t>
            </a:r>
            <a:endParaRPr lang="th-TH" dirty="0"/>
          </a:p>
          <a:p>
            <a:pPr marL="457200" indent="-457200">
              <a:buFontTx/>
              <a:buChar char="-"/>
            </a:pPr>
            <a:r>
              <a:rPr lang="th-TH" altLang="th-TH" dirty="0" smtClean="0"/>
              <a:t>จัดทำรายงานสรุปผล</a:t>
            </a:r>
            <a:r>
              <a:rPr lang="th-TH" dirty="0"/>
              <a:t>การตรวจสอบการทำงานของท่าเทียบเรือ</a:t>
            </a:r>
          </a:p>
          <a:p>
            <a:endParaRPr lang="th-TH" dirty="0"/>
          </a:p>
          <a:p>
            <a:pPr marL="457200" indent="-457200">
              <a:buFontTx/>
              <a:buChar char="-"/>
            </a:pPr>
            <a:endParaRPr lang="en-US" altLang="th-T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28" y="2817620"/>
            <a:ext cx="895350" cy="107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78" y="2810495"/>
            <a:ext cx="895350" cy="10763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95023" y="4162022"/>
            <a:ext cx="2133600" cy="8048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>
                <a:solidFill>
                  <a:schemeClr val="bg1"/>
                </a:solidFill>
              </a:rPr>
              <a:t>เจ้าหน้าที่กรมประมง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8937" y="5107681"/>
            <a:ext cx="552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u="sng" dirty="0" smtClean="0"/>
              <a:t>กรมประมง</a:t>
            </a:r>
            <a:r>
              <a:rPr lang="th-TH" sz="1400" dirty="0" smtClean="0"/>
              <a:t>บันทึกข้อมูลผลการตรวจสอบและจัดทำรายงานสรุปผลการตรวจสอบท่าเทียบเรือ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16978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828800"/>
            <a:ext cx="68580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Thank you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093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69" y="2458616"/>
            <a:ext cx="1657350" cy="1600200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81000" y="30480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ภาพรวมขอบเขตของระบบงาน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47" y="3141715"/>
            <a:ext cx="149542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74" y="1842643"/>
            <a:ext cx="1952625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5" y="2362200"/>
            <a:ext cx="1952625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40" y="2104580"/>
            <a:ext cx="895350" cy="1076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77" y="3238500"/>
            <a:ext cx="895350" cy="1076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" y="2211883"/>
            <a:ext cx="1269067" cy="1539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94" y="2547937"/>
            <a:ext cx="1083925" cy="11598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89" y="2907062"/>
            <a:ext cx="546582" cy="6628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74" y="2865045"/>
            <a:ext cx="2090903" cy="6628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91" y="2842871"/>
            <a:ext cx="546582" cy="6628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57" y="2846788"/>
            <a:ext cx="546582" cy="66287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923556" y="4917971"/>
            <a:ext cx="4253804" cy="5193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</a:rPr>
              <a:t>ระบบตรวจสอบการทำงานของท่าเทียบเรือ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275189" y="1812333"/>
            <a:ext cx="1345067" cy="1235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23"/>
          <p:cNvSpPr/>
          <p:nvPr/>
        </p:nvSpPr>
        <p:spPr>
          <a:xfrm>
            <a:off x="3287026" y="3304527"/>
            <a:ext cx="1345067" cy="1235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4914876" y="2472138"/>
            <a:ext cx="1345067" cy="1235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25"/>
          <p:cNvSpPr/>
          <p:nvPr/>
        </p:nvSpPr>
        <p:spPr>
          <a:xfrm>
            <a:off x="7673980" y="2162175"/>
            <a:ext cx="1429388" cy="2378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Oval 26"/>
          <p:cNvSpPr/>
          <p:nvPr/>
        </p:nvSpPr>
        <p:spPr>
          <a:xfrm>
            <a:off x="1523115" y="4611332"/>
            <a:ext cx="4995373" cy="1235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1940676" y="3787407"/>
            <a:ext cx="1125269" cy="5193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</a:rPr>
              <a:t>ระบบบันทึก</a:t>
            </a:r>
            <a:r>
              <a:rPr lang="th-TH" sz="1200" b="1" dirty="0" smtClean="0">
                <a:solidFill>
                  <a:schemeClr val="bg1"/>
                </a:solidFill>
              </a:rPr>
              <a:t>ชั่งน้ำหนักจริง</a:t>
            </a:r>
            <a:r>
              <a:rPr lang="th-TH" sz="1200" b="1" dirty="0" smtClean="0">
                <a:solidFill>
                  <a:schemeClr val="bg1"/>
                </a:solidFill>
              </a:rPr>
              <a:t>หน้าท่า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51404" y="2104581"/>
            <a:ext cx="1436418" cy="2435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237021" y="3472139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b="1" dirty="0" smtClean="0"/>
              <a:t>เรือประมง</a:t>
            </a:r>
          </a:p>
          <a:p>
            <a:pPr algn="ctr"/>
            <a:r>
              <a:rPr lang="th-TH" sz="1400" b="1" dirty="0" smtClean="0"/>
              <a:t>เข้าท่าเทียบเรือ</a:t>
            </a:r>
            <a:endParaRPr lang="th-TH" sz="1400" b="1" dirty="0"/>
          </a:p>
        </p:txBody>
      </p:sp>
    </p:spTree>
    <p:extLst>
      <p:ext uri="{BB962C8B-B14F-4D97-AF65-F5344CB8AC3E}">
        <p14:creationId xmlns:p14="http://schemas.microsoft.com/office/powerpoint/2010/main" val="20273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7743" y="2192327"/>
            <a:ext cx="1224136" cy="6446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</a:rPr>
              <a:t>บันทึก</a:t>
            </a:r>
            <a:r>
              <a:rPr lang="th-TH" sz="1200" b="1" dirty="0" smtClean="0">
                <a:solidFill>
                  <a:schemeClr val="bg1"/>
                </a:solidFill>
              </a:rPr>
              <a:t>ชั่งน้ำหนักจริง</a:t>
            </a:r>
            <a:r>
              <a:rPr lang="th-TH" sz="1200" b="1" dirty="0" smtClean="0">
                <a:solidFill>
                  <a:schemeClr val="bg1"/>
                </a:solidFill>
              </a:rPr>
              <a:t>หน้าท่า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8923" y="2079403"/>
            <a:ext cx="1512168" cy="1347941"/>
          </a:xfrm>
          <a:prstGeom prst="round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11" descr="company_logo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83" y="1105662"/>
            <a:ext cx="607085" cy="397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ompan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07" y="1152044"/>
            <a:ext cx="1129658" cy="3891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39854" y="1064578"/>
            <a:ext cx="1260513" cy="4848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100" b="1" dirty="0" smtClean="0">
                <a:solidFill>
                  <a:schemeClr val="bg1"/>
                </a:solidFill>
              </a:rPr>
              <a:t>ระบบทบ.</a:t>
            </a:r>
            <a:r>
              <a:rPr lang="en-US" sz="1100" b="1" dirty="0" smtClean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9" name="Picture 8" descr="logo_v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6430" y="1074792"/>
            <a:ext cx="746075" cy="464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1" y="3794860"/>
            <a:ext cx="892008" cy="10723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42959" y="3951390"/>
            <a:ext cx="1224136" cy="538609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Logbook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84529" y="3854448"/>
            <a:ext cx="1512168" cy="1207488"/>
          </a:xfrm>
          <a:prstGeom prst="round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1939209" y="5524862"/>
            <a:ext cx="1224136" cy="567433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MCTD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94103" y="5421631"/>
            <a:ext cx="1512168" cy="1237347"/>
          </a:xfrm>
          <a:prstGeom prst="round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54628" y="2180658"/>
            <a:ext cx="1224136" cy="6728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MCPD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5521" y="523462"/>
            <a:ext cx="4364280" cy="1183484"/>
          </a:xfrm>
          <a:prstGeom prst="round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1957743" y="2833627"/>
            <a:ext cx="1224136" cy="4626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err="1" smtClean="0">
                <a:solidFill>
                  <a:srgbClr val="FFFF00"/>
                </a:solidFill>
              </a:rPr>
              <a:t>ผปก</a:t>
            </a:r>
            <a:r>
              <a:rPr lang="th-TH" sz="1200" b="1" dirty="0" smtClean="0">
                <a:solidFill>
                  <a:srgbClr val="FFFF00"/>
                </a:solidFill>
              </a:rPr>
              <a:t>.แพปลา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38119" y="6091261"/>
            <a:ext cx="1224136" cy="433241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err="1">
                <a:solidFill>
                  <a:srgbClr val="FFFF00"/>
                </a:solidFill>
              </a:rPr>
              <a:t>จนท</a:t>
            </a:r>
            <a:r>
              <a:rPr lang="th-TH" sz="1200" b="1" dirty="0">
                <a:solidFill>
                  <a:srgbClr val="FFFF00"/>
                </a:solidFill>
              </a:rPr>
              <a:t>.ท่าเทียบเรือ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51718" y="2863270"/>
            <a:ext cx="1224136" cy="47930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err="1" smtClean="0">
                <a:solidFill>
                  <a:srgbClr val="FFFF00"/>
                </a:solidFill>
              </a:rPr>
              <a:t>ผปก</a:t>
            </a:r>
            <a:r>
              <a:rPr lang="th-TH" sz="1200" b="1" dirty="0" smtClean="0">
                <a:solidFill>
                  <a:srgbClr val="FFFF00"/>
                </a:solidFill>
              </a:rPr>
              <a:t>.ด้านการประมง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7721" y="3163531"/>
            <a:ext cx="990373" cy="1957572"/>
          </a:xfrm>
          <a:prstGeom prst="round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ounded Rectangle 27"/>
          <p:cNvSpPr/>
          <p:nvPr/>
        </p:nvSpPr>
        <p:spPr>
          <a:xfrm>
            <a:off x="1589657" y="1988840"/>
            <a:ext cx="2005248" cy="4821033"/>
          </a:xfrm>
          <a:prstGeom prst="round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ounded Rectangle 28"/>
          <p:cNvSpPr/>
          <p:nvPr/>
        </p:nvSpPr>
        <p:spPr>
          <a:xfrm>
            <a:off x="5608396" y="2028852"/>
            <a:ext cx="1550808" cy="4465634"/>
          </a:xfrm>
          <a:prstGeom prst="round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741783" y="635809"/>
            <a:ext cx="3967048" cy="2998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99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</a:rPr>
              <a:t>การตรวจสอบฐานข้อมูลที่เกี่ยวข้อง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67964" y="5745012"/>
            <a:ext cx="1224136" cy="4247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err="1" smtClean="0">
                <a:solidFill>
                  <a:srgbClr val="FFFF00"/>
                </a:solidFill>
              </a:rPr>
              <a:t>ผปก</a:t>
            </a:r>
            <a:r>
              <a:rPr lang="th-TH" sz="1200" b="1" dirty="0" smtClean="0">
                <a:solidFill>
                  <a:srgbClr val="FFFF00"/>
                </a:solidFill>
              </a:rPr>
              <a:t>.โรงงานแปรรูป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92801" y="5121102"/>
            <a:ext cx="1224136" cy="739514"/>
          </a:xfrm>
          <a:prstGeom prst="rect">
            <a:avLst/>
          </a:prstGeom>
          <a:solidFill>
            <a:srgbClr val="00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</a:rPr>
              <a:t>ใบคำร้องขอ </a:t>
            </a:r>
            <a:r>
              <a:rPr lang="en-US" sz="1200" b="1" dirty="0" smtClean="0">
                <a:solidFill>
                  <a:schemeClr val="bg1"/>
                </a:solidFill>
              </a:rPr>
              <a:t>Catch Cert.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566012" y="4929011"/>
            <a:ext cx="1454334" cy="1565475"/>
          </a:xfrm>
          <a:prstGeom prst="round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Rectangle 42"/>
          <p:cNvSpPr/>
          <p:nvPr/>
        </p:nvSpPr>
        <p:spPr>
          <a:xfrm>
            <a:off x="1942959" y="4480988"/>
            <a:ext cx="1224136" cy="433241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err="1" smtClean="0">
                <a:solidFill>
                  <a:srgbClr val="FFFF00"/>
                </a:solidFill>
              </a:rPr>
              <a:t>จนท</a:t>
            </a:r>
            <a:r>
              <a:rPr lang="th-TH" sz="1200" b="1" dirty="0" smtClean="0">
                <a:solidFill>
                  <a:srgbClr val="FFFF00"/>
                </a:solidFill>
              </a:rPr>
              <a:t>.ท่าเทียบเรือ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92801" y="5866732"/>
            <a:ext cx="1224136" cy="424748"/>
          </a:xfrm>
          <a:prstGeom prst="rect">
            <a:avLst/>
          </a:prstGeom>
          <a:solidFill>
            <a:srgbClr val="00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err="1">
                <a:solidFill>
                  <a:srgbClr val="FFFF00"/>
                </a:solidFill>
              </a:rPr>
              <a:t>ผปก</a:t>
            </a:r>
            <a:r>
              <a:rPr lang="th-TH" sz="1200" b="1" dirty="0">
                <a:solidFill>
                  <a:srgbClr val="FFFF00"/>
                </a:solidFill>
              </a:rPr>
              <a:t>.โรงงานแปร</a:t>
            </a:r>
            <a:r>
              <a:rPr lang="th-TH" sz="1200" b="1" dirty="0" smtClean="0">
                <a:solidFill>
                  <a:srgbClr val="FFFF00"/>
                </a:solidFill>
              </a:rPr>
              <a:t>รูป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46" name="Up-Down Arrow 45"/>
          <p:cNvSpPr/>
          <p:nvPr/>
        </p:nvSpPr>
        <p:spPr>
          <a:xfrm>
            <a:off x="2428950" y="3294430"/>
            <a:ext cx="272113" cy="641247"/>
          </a:xfrm>
          <a:prstGeom prst="up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TextBox 46"/>
          <p:cNvSpPr txBox="1"/>
          <p:nvPr/>
        </p:nvSpPr>
        <p:spPr>
          <a:xfrm>
            <a:off x="2727661" y="3276431"/>
            <a:ext cx="112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200" b="1">
                <a:solidFill>
                  <a:srgbClr val="660033"/>
                </a:solidFill>
              </a:defRPr>
            </a:lvl1pPr>
          </a:lstStyle>
          <a:p>
            <a:pPr algn="l"/>
            <a:r>
              <a:rPr lang="th-TH" dirty="0" smtClean="0"/>
              <a:t>ตรวจสอบความถูกต้องของข้อมูล</a:t>
            </a:r>
            <a:endParaRPr lang="th-TH" dirty="0"/>
          </a:p>
        </p:txBody>
      </p:sp>
      <p:sp>
        <p:nvSpPr>
          <p:cNvPr id="48" name="Up-Down Arrow 47"/>
          <p:cNvSpPr/>
          <p:nvPr/>
        </p:nvSpPr>
        <p:spPr>
          <a:xfrm>
            <a:off x="2436960" y="4936351"/>
            <a:ext cx="244045" cy="583297"/>
          </a:xfrm>
          <a:prstGeom prst="up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TextBox 49"/>
          <p:cNvSpPr txBox="1"/>
          <p:nvPr/>
        </p:nvSpPr>
        <p:spPr>
          <a:xfrm>
            <a:off x="6480234" y="3423618"/>
            <a:ext cx="95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200" b="1">
                <a:solidFill>
                  <a:srgbClr val="660033"/>
                </a:solidFill>
              </a:defRPr>
            </a:lvl1pPr>
          </a:lstStyle>
          <a:p>
            <a:pPr algn="l"/>
            <a:r>
              <a:rPr lang="th-TH" dirty="0" smtClean="0"/>
              <a:t>ซื้อ</a:t>
            </a:r>
            <a:r>
              <a:rPr lang="en-US" dirty="0" smtClean="0"/>
              <a:t>/</a:t>
            </a:r>
            <a:r>
              <a:rPr lang="th-TH" dirty="0" smtClean="0"/>
              <a:t>ขายสัตว์น้ำ</a:t>
            </a:r>
            <a:endParaRPr lang="th-TH" dirty="0"/>
          </a:p>
        </p:txBody>
      </p:sp>
      <p:sp>
        <p:nvSpPr>
          <p:cNvPr id="52" name="Rectangle 51"/>
          <p:cNvSpPr/>
          <p:nvPr/>
        </p:nvSpPr>
        <p:spPr>
          <a:xfrm>
            <a:off x="5765054" y="5086882"/>
            <a:ext cx="1224136" cy="6728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Stock </a:t>
            </a:r>
            <a:r>
              <a:rPr lang="th-TH" sz="1200" b="1" dirty="0" smtClean="0">
                <a:solidFill>
                  <a:schemeClr val="bg1"/>
                </a:solidFill>
              </a:rPr>
              <a:t>สัตว์น้ำสำหรับการผลิตสินค้า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8979" y="3378203"/>
            <a:ext cx="860204" cy="442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99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</a:rPr>
              <a:t>เรือประมง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94489" y="3163531"/>
            <a:ext cx="1224136" cy="739514"/>
          </a:xfrm>
          <a:prstGeom prst="rect">
            <a:avLst/>
          </a:prstGeom>
          <a:solidFill>
            <a:srgbClr val="00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</a:rPr>
              <a:t>การอนุมัติและออก </a:t>
            </a:r>
            <a:r>
              <a:rPr lang="en-US" sz="1200" b="1" dirty="0" smtClean="0">
                <a:solidFill>
                  <a:schemeClr val="bg1"/>
                </a:solidFill>
              </a:rPr>
              <a:t>Catch </a:t>
            </a:r>
            <a:r>
              <a:rPr lang="en-US" sz="1200" b="1" dirty="0">
                <a:solidFill>
                  <a:schemeClr val="bg1"/>
                </a:solidFill>
              </a:rPr>
              <a:t>Cert. 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567700" y="2971440"/>
            <a:ext cx="1454334" cy="1565475"/>
          </a:xfrm>
          <a:prstGeom prst="round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Rectangle 66"/>
          <p:cNvSpPr/>
          <p:nvPr/>
        </p:nvSpPr>
        <p:spPr>
          <a:xfrm>
            <a:off x="7694489" y="3901787"/>
            <a:ext cx="1224136" cy="424748"/>
          </a:xfrm>
          <a:prstGeom prst="rect">
            <a:avLst/>
          </a:prstGeom>
          <a:solidFill>
            <a:srgbClr val="00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rgbClr val="FFFF00"/>
                </a:solidFill>
              </a:rPr>
              <a:t>กรมประมง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26430" y="3996159"/>
            <a:ext cx="1224136" cy="672826"/>
          </a:xfrm>
          <a:prstGeom prst="rect">
            <a:avLst/>
          </a:prstGeom>
          <a:solidFill>
            <a:srgbClr val="CC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chemeClr val="bg1"/>
                </a:solidFill>
              </a:rPr>
              <a:t>ตรวจสอบการทำงานของ</a:t>
            </a:r>
          </a:p>
          <a:p>
            <a:pPr algn="ctr"/>
            <a:r>
              <a:rPr lang="th-TH" sz="1200" b="1" dirty="0" smtClean="0">
                <a:solidFill>
                  <a:schemeClr val="bg1"/>
                </a:solidFill>
              </a:rPr>
              <a:t>ท่าเทียบเรือ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026430" y="4676243"/>
            <a:ext cx="1224136" cy="424748"/>
          </a:xfrm>
          <a:prstGeom prst="rect">
            <a:avLst/>
          </a:prstGeom>
          <a:solidFill>
            <a:srgbClr val="CC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smtClean="0">
                <a:solidFill>
                  <a:srgbClr val="FFFF00"/>
                </a:solidFill>
              </a:rPr>
              <a:t>กรมประมง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914247" y="3768500"/>
            <a:ext cx="1454334" cy="1565475"/>
          </a:xfrm>
          <a:prstGeom prst="round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ght Arrow 6"/>
          <p:cNvSpPr/>
          <p:nvPr/>
        </p:nvSpPr>
        <p:spPr>
          <a:xfrm>
            <a:off x="3328111" y="2474948"/>
            <a:ext cx="2436672" cy="29371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Right Arrow 71"/>
          <p:cNvSpPr/>
          <p:nvPr/>
        </p:nvSpPr>
        <p:spPr>
          <a:xfrm>
            <a:off x="1192890" y="4360663"/>
            <a:ext cx="402405" cy="26019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ight Arrow 72"/>
          <p:cNvSpPr/>
          <p:nvPr/>
        </p:nvSpPr>
        <p:spPr>
          <a:xfrm flipH="1">
            <a:off x="3581817" y="4357242"/>
            <a:ext cx="318550" cy="26582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ight Arrow 73"/>
          <p:cNvSpPr/>
          <p:nvPr/>
        </p:nvSpPr>
        <p:spPr>
          <a:xfrm>
            <a:off x="7163607" y="5511900"/>
            <a:ext cx="402405" cy="26019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Right Arrow 74"/>
          <p:cNvSpPr/>
          <p:nvPr/>
        </p:nvSpPr>
        <p:spPr>
          <a:xfrm rot="16200000" flipH="1">
            <a:off x="6047894" y="3474918"/>
            <a:ext cx="589483" cy="32479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7" name="Right Arrow 76"/>
          <p:cNvSpPr/>
          <p:nvPr/>
        </p:nvSpPr>
        <p:spPr>
          <a:xfrm rot="16200000">
            <a:off x="8103667" y="4605052"/>
            <a:ext cx="402405" cy="26019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8" name="Right Arrow 77"/>
          <p:cNvSpPr/>
          <p:nvPr/>
        </p:nvSpPr>
        <p:spPr>
          <a:xfrm rot="5400000" flipV="1">
            <a:off x="2411339" y="1750042"/>
            <a:ext cx="281490" cy="21087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Right Arrow 80"/>
          <p:cNvSpPr/>
          <p:nvPr/>
        </p:nvSpPr>
        <p:spPr>
          <a:xfrm rot="16200000" flipH="1">
            <a:off x="5973763" y="4559669"/>
            <a:ext cx="729641" cy="32479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5764783" y="3932053"/>
            <a:ext cx="1224136" cy="4441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th-TH" sz="1200" b="1" dirty="0" err="1">
                <a:solidFill>
                  <a:srgbClr val="FFFF00"/>
                </a:solidFill>
              </a:rPr>
              <a:t>ผปก</a:t>
            </a:r>
            <a:r>
              <a:rPr lang="th-TH" sz="1200" b="1" dirty="0">
                <a:solidFill>
                  <a:srgbClr val="FFFF00"/>
                </a:solidFill>
              </a:rPr>
              <a:t>.ด้านการประมง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51" name="Rectangle 4"/>
          <p:cNvSpPr txBox="1">
            <a:spLocks noChangeArrowheads="1"/>
          </p:cNvSpPr>
          <p:nvPr/>
        </p:nvSpPr>
        <p:spPr>
          <a:xfrm>
            <a:off x="258979" y="69126"/>
            <a:ext cx="8657958" cy="87991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กระบวนการปฏิบัติงาน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(Workflow)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ของระบบงาน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/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endParaRPr lang="en-US" alt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84742" y="4859567"/>
            <a:ext cx="112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200" b="1">
                <a:solidFill>
                  <a:srgbClr val="660033"/>
                </a:solidFill>
              </a:defRPr>
            </a:lvl1pPr>
          </a:lstStyle>
          <a:p>
            <a:pPr algn="l"/>
            <a:r>
              <a:rPr lang="th-TH" dirty="0" smtClean="0"/>
              <a:t>ตรวจสอบความถูกต้องของข้อมูล</a:t>
            </a:r>
            <a:endParaRPr lang="th-TH" dirty="0"/>
          </a:p>
        </p:txBody>
      </p:sp>
      <p:sp>
        <p:nvSpPr>
          <p:cNvPr id="54" name="TextBox 53"/>
          <p:cNvSpPr txBox="1"/>
          <p:nvPr/>
        </p:nvSpPr>
        <p:spPr>
          <a:xfrm>
            <a:off x="6486221" y="4490338"/>
            <a:ext cx="95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algn="ctr">
              <a:defRPr sz="1200" b="1">
                <a:solidFill>
                  <a:srgbClr val="660033"/>
                </a:solidFill>
              </a:defRPr>
            </a:lvl1pPr>
          </a:lstStyle>
          <a:p>
            <a:pPr algn="l"/>
            <a:r>
              <a:rPr lang="th-TH" dirty="0" smtClean="0"/>
              <a:t>ซื้อ</a:t>
            </a:r>
            <a:r>
              <a:rPr lang="en-US" dirty="0" smtClean="0"/>
              <a:t>/</a:t>
            </a:r>
            <a:r>
              <a:rPr lang="th-TH" dirty="0" smtClean="0"/>
              <a:t>ขายสัตว์น้ำ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219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18" grpId="0" animBg="1"/>
      <p:bldP spid="27" grpId="0" animBg="1"/>
      <p:bldP spid="28" grpId="0" animBg="1"/>
      <p:bldP spid="29" grpId="0" animBg="1"/>
      <p:bldP spid="38" grpId="0" animBg="1"/>
      <p:bldP spid="66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875467" y="917037"/>
            <a:ext cx="5516905" cy="5095688"/>
            <a:chOff x="1875467" y="917037"/>
            <a:chExt cx="5516905" cy="5095688"/>
          </a:xfrm>
        </p:grpSpPr>
        <p:pic>
          <p:nvPicPr>
            <p:cNvPr id="43" name="Picture 4" descr="http://www.thaiboat.net/image/DSC0083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220" y="2520183"/>
              <a:ext cx="2111022" cy="15832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1875468" y="1445736"/>
              <a:ext cx="1954286" cy="1728322"/>
              <a:chOff x="1835858" y="1453387"/>
              <a:chExt cx="1954286" cy="172832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858" y="1453387"/>
                <a:ext cx="1954286" cy="1728322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249383" y="2037387"/>
                <a:ext cx="1127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เรือประมง</a:t>
                </a:r>
                <a:r>
                  <a:rPr lang="en-US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?</a:t>
                </a:r>
                <a:endPara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649589" y="917037"/>
              <a:ext cx="1954286" cy="1728322"/>
              <a:chOff x="3335658" y="657551"/>
              <a:chExt cx="1954286" cy="1728322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658" y="657551"/>
                <a:ext cx="1954286" cy="1728322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3620301" y="1012897"/>
                <a:ext cx="13573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ประเภท</a:t>
                </a:r>
              </a:p>
              <a:p>
                <a:pPr algn="ctr"/>
                <a:r>
                  <a: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เครื่องมือ</a:t>
                </a:r>
                <a:r>
                  <a:rPr lang="en-US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vs. </a:t>
                </a:r>
                <a:r>
                  <a: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ชนิดสัตว์น้ำ</a:t>
                </a:r>
                <a:r>
                  <a:rPr lang="en-US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?</a:t>
                </a:r>
                <a:endPara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875467" y="3351493"/>
              <a:ext cx="1954286" cy="1728322"/>
              <a:chOff x="276117" y="510683"/>
              <a:chExt cx="1954286" cy="1728322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17" y="510683"/>
                <a:ext cx="1954286" cy="1728322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670408" y="959344"/>
                <a:ext cx="11657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พื้นที่ทำ</a:t>
                </a:r>
              </a:p>
              <a:p>
                <a:pPr algn="ctr"/>
                <a:r>
                  <a: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การประมง</a:t>
                </a:r>
                <a:r>
                  <a:rPr lang="en-US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?</a:t>
                </a:r>
                <a:endPara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760631" y="4284403"/>
              <a:ext cx="1954286" cy="1728322"/>
              <a:chOff x="22279" y="2849057"/>
              <a:chExt cx="1954286" cy="1728322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79" y="2849057"/>
                <a:ext cx="1954286" cy="1728322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366061" y="3319287"/>
                <a:ext cx="130035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ระยะเวลาทำ</a:t>
                </a:r>
              </a:p>
              <a:p>
                <a:pPr algn="ctr"/>
                <a:r>
                  <a: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การประมง</a:t>
                </a:r>
                <a:r>
                  <a:rPr lang="en-US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?</a:t>
                </a:r>
                <a:endPara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396046" y="1722475"/>
              <a:ext cx="1954286" cy="1728322"/>
              <a:chOff x="5529843" y="1361357"/>
              <a:chExt cx="1954286" cy="1728322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843" y="1361357"/>
                <a:ext cx="1954286" cy="1728322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5786623" y="1737582"/>
                <a:ext cx="146225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การขึ้นทะเบี</a:t>
                </a:r>
                <a:r>
                  <a: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ยน</a:t>
                </a:r>
              </a:p>
              <a:p>
                <a:pPr algn="ctr"/>
                <a:r>
                  <a: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ทบ</a:t>
                </a:r>
                <a:r>
                  <a:rPr lang="en-US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.2 </a:t>
                </a:r>
                <a:r>
                  <a:rPr lang="en-US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?</a:t>
                </a:r>
                <a:endPara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438086" y="3443067"/>
              <a:ext cx="1954286" cy="1728322"/>
              <a:chOff x="22279" y="2849057"/>
              <a:chExt cx="1954286" cy="1728322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79" y="2849057"/>
                <a:ext cx="1954286" cy="1728322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311129" y="3390811"/>
                <a:ext cx="14045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ใบอนุญาต</a:t>
                </a:r>
              </a:p>
              <a:p>
                <a:pPr algn="ctr"/>
                <a:r>
                  <a:rPr lang="th-TH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ทำการประมง</a:t>
                </a:r>
                <a:r>
                  <a:rPr lang="en-US" sz="2400" b="1" dirty="0" smtClean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?</a:t>
                </a:r>
                <a:endPara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381000" y="30480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การตรวจสอบความเหมาะสมของการทำการประมง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93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396088" y="1014592"/>
            <a:ext cx="5516905" cy="5095688"/>
            <a:chOff x="1875467" y="917037"/>
            <a:chExt cx="5516905" cy="5095688"/>
          </a:xfrm>
        </p:grpSpPr>
        <p:pic>
          <p:nvPicPr>
            <p:cNvPr id="43" name="Picture 4" descr="http://www.thaiboat.net/image/DSC0083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220" y="2520183"/>
              <a:ext cx="2111022" cy="15832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468" y="1445736"/>
              <a:ext cx="1954286" cy="172832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589" y="917037"/>
              <a:ext cx="1954286" cy="172832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467" y="3351493"/>
              <a:ext cx="1954286" cy="172832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631" y="4284403"/>
              <a:ext cx="1954286" cy="172832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046" y="1722475"/>
              <a:ext cx="1954286" cy="172832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086" y="3443067"/>
              <a:ext cx="1954286" cy="1728322"/>
            </a:xfrm>
            <a:prstGeom prst="rect">
              <a:avLst/>
            </a:prstGeom>
          </p:spPr>
        </p:pic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25" y="1627907"/>
            <a:ext cx="959913" cy="959913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34908" y="612777"/>
            <a:ext cx="1369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/>
              <a:t>กรมเจ้าท่า</a:t>
            </a:r>
            <a:endParaRPr lang="th-TH" sz="2000" b="1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25" y="300696"/>
            <a:ext cx="959913" cy="95991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-5067" y="1773130"/>
            <a:ext cx="1639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/>
              <a:t>ใบอนุญาตทำการประมง</a:t>
            </a:r>
            <a:endParaRPr lang="th-TH" sz="2000" b="1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25" y="2955118"/>
            <a:ext cx="959913" cy="9599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25" y="5609541"/>
            <a:ext cx="959913" cy="959913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348051" y="5766330"/>
            <a:ext cx="1213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Fishing Info (PIPO)</a:t>
            </a:r>
            <a:endParaRPr lang="th-TH" sz="1600" b="1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25" y="4282329"/>
            <a:ext cx="959913" cy="959913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34908" y="4584622"/>
            <a:ext cx="138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/>
              <a:t>ทบ.</a:t>
            </a:r>
            <a:r>
              <a:rPr lang="en-US" sz="2000" b="1" dirty="0" smtClean="0"/>
              <a:t>2</a:t>
            </a:r>
            <a:endParaRPr lang="th-TH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33493" y="3289802"/>
            <a:ext cx="1241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VMS</a:t>
            </a:r>
            <a:endParaRPr lang="th-TH" sz="1600" b="1" dirty="0"/>
          </a:p>
        </p:txBody>
      </p:sp>
      <p:sp>
        <p:nvSpPr>
          <p:cNvPr id="2" name="Right Brace 1"/>
          <p:cNvSpPr/>
          <p:nvPr/>
        </p:nvSpPr>
        <p:spPr>
          <a:xfrm>
            <a:off x="2627697" y="300696"/>
            <a:ext cx="442762" cy="6268758"/>
          </a:xfrm>
          <a:prstGeom prst="rightBrace">
            <a:avLst>
              <a:gd name="adj1" fmla="val 162681"/>
              <a:gd name="adj2" fmla="val 51535"/>
            </a:avLst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5424150" y="1404531"/>
            <a:ext cx="1357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</a:t>
            </a: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vs.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ชนิดสัตว์น้ำ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3574" y="3990717"/>
            <a:ext cx="1404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ใบอนุญาต</a:t>
            </a: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ทำการประมง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7722" y="2096412"/>
            <a:ext cx="112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เรือประมง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98487" y="3866830"/>
            <a:ext cx="1165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พื้นที่ทำ</a:t>
            </a: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การประมง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08217" y="4759608"/>
            <a:ext cx="1300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ระยะเวลาทำ</a:t>
            </a: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การประมง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1385550" y="-168948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การตรวจสอบความเหมาะสมของการทำการประมง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27863" y="2195801"/>
            <a:ext cx="1462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การขึ้นทะเบี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ยน</a:t>
            </a: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ทบ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.2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22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381000" y="30480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รายการตรว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จสอบความเหมาะสมของการทำการประมง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205247"/>
            <a:ext cx="77524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เรือ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ข้อมูลทะเบียนเรือ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Active</a:t>
            </a: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E-License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ข้อมูลใบอนุญาตทำการประมง: ยังไม่หมดอายุ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PIPO (Fishing Info)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ข้อมูลการแจ้งเข้า-แจ้งออก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PIPO: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มีการบันทึกวันที่แจ้งเข้า และเลขที่ใบแจ้งเข้าครบถ้วน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การแจ้งเข้า-แจ้งออก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PIPO: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ชื่อท่าเทียบเรือที่แจ้งว่าจะ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Port-in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แจ้งตอน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Port-out)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ควรจะตรงกับชื่อ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ท่าเทียบเรือที่แจ้ง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Port-in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37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381000" y="-15240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รายการตรว</a:t>
            </a:r>
            <a:r>
              <a:rPr lang="th-TH" alt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จสอบความเหมาะสมของการทำการประมง</a:t>
            </a:r>
            <a:endParaRPr lang="en-US" alt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81000"/>
            <a:ext cx="828585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VMS</a:t>
            </a:r>
            <a:endPara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เลขทะเบียนเรือ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BoxID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สถานะการ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เปิดสัญญาณ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VMS</a:t>
            </a:r>
          </a:p>
          <a:p>
            <a:pPr lvl="1"/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สถานะเรือประมงเข้าพื้นที่อนุรักษ์ แล้วมี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speed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ต่ำกว่า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knot</a:t>
            </a:r>
          </a:p>
          <a:p>
            <a:pPr lvl="1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สถานะเรือประมงเข้าพื้นที่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ไมล์ทะเล แล้วมี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speed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ต่ำกว่า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knot</a:t>
            </a:r>
          </a:p>
          <a:p>
            <a:pPr lvl="1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สถานะเรือ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ลำเข้าเทียบข้างกันในระยะ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เมตร แสดงพฤติกรรมการขนถ่ายสัตว์น้ำกลางทะเล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ขาดส่งสัญญาณเกิน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ชม.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ทบ.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เป็นผู้ประกอบการที่มีในทะเบียนทบ.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และทะเบียนยังไม่หมดอายุ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ความเหมาะสมของข้อมูลด้านอื่น ๆ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ชนิดสัตว์น้ำที่จับได้ต้องมีความสอดคล้องกับประเภทเครื่องมือทำการประมงที่ได้รับอนุญาต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น้ำหนักชั่งจริงหน้าท่ารวมของเรือแต่ละลำ แต่ละรอบ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PIPO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มีสัดส่วนต่างจากน้ำหนักรวมใน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Logbook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ของเรือลำเดียวกัน ในรอบ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PIPO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เดียวกันเกิน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10%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77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657230"/>
              </p:ext>
            </p:extLst>
          </p:nvPr>
        </p:nvGraphicFramePr>
        <p:xfrm>
          <a:off x="304800" y="513080"/>
          <a:ext cx="8534399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667"/>
                <a:gridCol w="1016000"/>
                <a:gridCol w="948267"/>
                <a:gridCol w="948267"/>
                <a:gridCol w="1490136"/>
                <a:gridCol w="948265"/>
                <a:gridCol w="81279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ผู้ประกอบกิจการ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1400" dirty="0" smtClean="0">
                          <a:solidFill>
                            <a:srgbClr val="0000FF"/>
                          </a:solidFill>
                        </a:rPr>
                        <a:t>แพปลา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เจ้าหน้าที่  ท่าเทียบเรือ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เจ้าหน้าที่ประมงจังหวัด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ผู้ประกอบกิจการ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1400" dirty="0" smtClean="0">
                          <a:solidFill>
                            <a:srgbClr val="0000FF"/>
                          </a:solidFill>
                        </a:rPr>
                        <a:t>แพปลา,</a:t>
                      </a:r>
                      <a:r>
                        <a:rPr lang="th-TH" sz="1400" baseline="0" dirty="0" smtClean="0">
                          <a:solidFill>
                            <a:srgbClr val="0000FF"/>
                          </a:solidFill>
                        </a:rPr>
                        <a:t> พ่อค้าคนกลาง, ผู้รวบรวม</a:t>
                      </a:r>
                    </a:p>
                    <a:p>
                      <a:pPr algn="ctr"/>
                      <a:r>
                        <a:rPr lang="th-TH" sz="1400" baseline="0" dirty="0" smtClean="0">
                          <a:solidFill>
                            <a:srgbClr val="0000FF"/>
                          </a:solidFill>
                        </a:rPr>
                        <a:t>สัตว์น้ำ, โรงงาน</a:t>
                      </a:r>
                      <a:endParaRPr lang="th-TH" sz="140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ผู้ประกอบกิจการ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1400" baseline="0" dirty="0" smtClean="0">
                          <a:solidFill>
                            <a:srgbClr val="0000FF"/>
                          </a:solidFill>
                        </a:rPr>
                        <a:t>โรงงาน</a:t>
                      </a:r>
                      <a:endParaRPr lang="th-TH" sz="140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กรมประมง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WP: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บันทึก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ชั่งจริงหน้าท่า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WP: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อนุมัติ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ชั่งจริงหน้าท่า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LB: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บันทึก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Logbook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TD: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 บันทึก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MCTD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PD: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จัดทำ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MCPD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PD: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บันทึก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ซื้อ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ขายสัตว์น้ำใน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MCPD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PD: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บันทึก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ตัดน้ำหนักสัตว์น้ำแต่ละ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Lot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ที่นำไปใช้ในการผลิต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CC: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ยื่น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ใบคำร้องขอ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Catch Cert.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CC: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ตรวจสอบ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ใบคำร้องขอ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Catch Cert.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CC: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อนุมัติ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Catch Cert.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Audit: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ตรวจสอบ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การ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ทำงานของ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ท่าเทียบเรือ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04800" y="-76199"/>
            <a:ext cx="8077200" cy="589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alt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สรุปกลุ่มผู้ใช้งานระบบ</a:t>
            </a:r>
            <a:endParaRPr lang="en-US" alt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03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12406</TotalTime>
  <Words>1420</Words>
  <Application>Microsoft Office PowerPoint</Application>
  <PresentationFormat>On-screen Show (4:3)</PresentationFormat>
  <Paragraphs>225</Paragraphs>
  <Slides>24</Slides>
  <Notes>3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Angsana New</vt:lpstr>
      <vt:lpstr>Arial</vt:lpstr>
      <vt:lpstr>IrisUPC</vt:lpstr>
      <vt:lpstr>Tahoma</vt:lpstr>
      <vt:lpstr>TH Sarabun New</vt:lpstr>
      <vt:lpstr>TH SarabunPSK</vt:lpstr>
      <vt:lpstr>Times New Roman</vt:lpstr>
      <vt:lpstr>Trebuchet MS</vt:lpstr>
      <vt:lpstr>Wingdings</vt:lpstr>
      <vt:lpstr>Wingdings 3</vt:lpstr>
      <vt:lpstr>Facet</vt:lpstr>
      <vt:lpstr>การอบรมการใช้งานระบบ ระบบตรวจสอบย้อนกลับสินค้าสัตว์น้ำที่ได้จากการจับของเรือประมงไทย</vt:lpstr>
      <vt:lpstr>วัตถุประสงค์ของระบบงาน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ภาพโดยรวมของโครงการ</dc:title>
  <dc:creator>Arnon Promkittiyanon</dc:creator>
  <cp:lastModifiedBy>User</cp:lastModifiedBy>
  <cp:revision>787</cp:revision>
  <cp:lastPrinted>2016-06-06T07:59:06Z</cp:lastPrinted>
  <dcterms:created xsi:type="dcterms:W3CDTF">2003-12-11T03:45:41Z</dcterms:created>
  <dcterms:modified xsi:type="dcterms:W3CDTF">2016-08-03T23:25:46Z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1054</vt:i4>
  </property>
</Properties>
</file>